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301" r:id="rId3"/>
    <p:sldId id="300" r:id="rId4"/>
    <p:sldId id="306" r:id="rId5"/>
    <p:sldId id="289" r:id="rId6"/>
    <p:sldId id="257" r:id="rId7"/>
    <p:sldId id="312" r:id="rId8"/>
    <p:sldId id="296" r:id="rId9"/>
    <p:sldId id="298" r:id="rId10"/>
    <p:sldId id="290" r:id="rId11"/>
    <p:sldId id="292" r:id="rId12"/>
    <p:sldId id="271" r:id="rId13"/>
    <p:sldId id="303" r:id="rId14"/>
    <p:sldId id="270" r:id="rId15"/>
    <p:sldId id="281" r:id="rId16"/>
    <p:sldId id="287" r:id="rId17"/>
    <p:sldId id="291" r:id="rId18"/>
    <p:sldId id="308" r:id="rId19"/>
    <p:sldId id="284" r:id="rId20"/>
    <p:sldId id="307" r:id="rId21"/>
    <p:sldId id="283" r:id="rId22"/>
    <p:sldId id="286" r:id="rId23"/>
    <p:sldId id="310" r:id="rId24"/>
    <p:sldId id="302" r:id="rId25"/>
    <p:sldId id="304" r:id="rId26"/>
    <p:sldId id="272" r:id="rId27"/>
    <p:sldId id="273" r:id="rId28"/>
    <p:sldId id="258" r:id="rId29"/>
    <p:sldId id="276" r:id="rId30"/>
    <p:sldId id="262" r:id="rId31"/>
    <p:sldId id="277" r:id="rId32"/>
    <p:sldId id="263" r:id="rId33"/>
    <p:sldId id="259" r:id="rId34"/>
    <p:sldId id="274" r:id="rId35"/>
    <p:sldId id="260" r:id="rId36"/>
    <p:sldId id="261" r:id="rId37"/>
    <p:sldId id="278" r:id="rId38"/>
    <p:sldId id="264" r:id="rId39"/>
    <p:sldId id="275" r:id="rId40"/>
    <p:sldId id="265" r:id="rId41"/>
    <p:sldId id="269" r:id="rId42"/>
    <p:sldId id="309" r:id="rId43"/>
    <p:sldId id="311" r:id="rId44"/>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294B"/>
    <a:srgbClr val="7B4983"/>
    <a:srgbClr val="DCC9EF"/>
    <a:srgbClr val="C4B8EA"/>
    <a:srgbClr val="C69FD1"/>
    <a:srgbClr val="EAECD8"/>
    <a:srgbClr val="9471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816" autoAdjust="0"/>
    <p:restoredTop sz="94660"/>
  </p:normalViewPr>
  <p:slideViewPr>
    <p:cSldViewPr snapToGrid="0">
      <p:cViewPr varScale="1">
        <p:scale>
          <a:sx n="82" d="100"/>
          <a:sy n="82" d="100"/>
        </p:scale>
        <p:origin x="590"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FF491C-18CD-4880-A0E4-3ABA6523314B}" type="datetimeFigureOut">
              <a:rPr lang="ru-RU" smtClean="0"/>
              <a:t>01.04.2024</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B76F2D-CCC5-4A66-8D5D-DE4D51D88421}" type="slidenum">
              <a:rPr lang="ru-RU" smtClean="0"/>
              <a:t>‹#›</a:t>
            </a:fld>
            <a:endParaRPr lang="ru-RU"/>
          </a:p>
        </p:txBody>
      </p:sp>
    </p:spTree>
    <p:extLst>
      <p:ext uri="{BB962C8B-B14F-4D97-AF65-F5344CB8AC3E}">
        <p14:creationId xmlns:p14="http://schemas.microsoft.com/office/powerpoint/2010/main" val="1841550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15000"/>
              </a:lnSpc>
            </a:pPr>
            <a:r>
              <a:rPr lang="ru-RU" sz="1800" dirty="0">
                <a:effectLst/>
                <a:latin typeface="Times New Roman" panose="02020603050405020304" pitchFamily="18" charset="0"/>
                <a:ea typeface="Times New Roman" panose="02020603050405020304" pitchFamily="18" charset="0"/>
              </a:rPr>
              <a:t>Добрый день, уважаемые коллеги! Меня зовут Алина и сегодня мы с вами познакомимся с таким понятием как нейросеть, узнаем, как они могут помочь нам оптимизировать работу библиотеки и попробуем проделать это на практике.</a:t>
            </a:r>
          </a:p>
          <a:p>
            <a:pPr indent="450215" algn="just">
              <a:lnSpc>
                <a:spcPct val="115000"/>
              </a:lnSpc>
              <a:spcAft>
                <a:spcPts val="1200"/>
              </a:spcAft>
            </a:pPr>
            <a:r>
              <a:rPr lang="ru-RU" sz="1800" dirty="0">
                <a:effectLst/>
                <a:latin typeface="Times New Roman" panose="02020603050405020304" pitchFamily="18" charset="0"/>
                <a:ea typeface="Times New Roman" panose="02020603050405020304" pitchFamily="18" charset="0"/>
              </a:rPr>
              <a:t>Совсем недавно я проходила 3-х дневное обучение в институте культурных программ и сегодня постараюсь осветить наиболее интересные и полезные моменты, которые могут помочь нам в работе.</a:t>
            </a:r>
          </a:p>
        </p:txBody>
      </p:sp>
      <p:sp>
        <p:nvSpPr>
          <p:cNvPr id="4" name="Номер слайда 3"/>
          <p:cNvSpPr>
            <a:spLocks noGrp="1"/>
          </p:cNvSpPr>
          <p:nvPr>
            <p:ph type="sldNum" sz="quarter" idx="5"/>
          </p:nvPr>
        </p:nvSpPr>
        <p:spPr/>
        <p:txBody>
          <a:bodyPr/>
          <a:lstStyle/>
          <a:p>
            <a:fld id="{0CB76F2D-CCC5-4A66-8D5D-DE4D51D88421}" type="slidenum">
              <a:rPr lang="ru-RU" smtClean="0"/>
              <a:t>1</a:t>
            </a:fld>
            <a:endParaRPr lang="ru-RU"/>
          </a:p>
        </p:txBody>
      </p:sp>
    </p:spTree>
    <p:extLst>
      <p:ext uri="{BB962C8B-B14F-4D97-AF65-F5344CB8AC3E}">
        <p14:creationId xmlns:p14="http://schemas.microsoft.com/office/powerpoint/2010/main" val="3293679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9599-4C6B-4873-89E2-C71205FB5B0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DB17434-4626-1B2F-69AF-9D4B895F68D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B6776B14-0B5E-71E1-64CF-85A6F923D0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u="sng" kern="0" dirty="0">
                <a:effectLst/>
                <a:latin typeface="Times New Roman" panose="02020603050405020304" pitchFamily="18" charset="0"/>
                <a:ea typeface="Times New Roman" panose="02020603050405020304" pitchFamily="18" charset="0"/>
                <a:cs typeface="Times New Roman" panose="02020603050405020304" pitchFamily="18" charset="0"/>
              </a:rPr>
              <a:t>- Создание виртуальных помощников и </a:t>
            </a:r>
            <a:r>
              <a:rPr lang="ru-RU" sz="1800" b="1" u="sng" kern="0" dirty="0" err="1">
                <a:effectLst/>
                <a:latin typeface="Times New Roman" panose="02020603050405020304" pitchFamily="18" charset="0"/>
                <a:ea typeface="Times New Roman" panose="02020603050405020304" pitchFamily="18" charset="0"/>
                <a:cs typeface="Times New Roman" panose="02020603050405020304" pitchFamily="18" charset="0"/>
              </a:rPr>
              <a:t>библиороботов</a:t>
            </a:r>
            <a:r>
              <a:rPr lang="ru-RU" sz="1800" b="1" u="sng" kern="0" dirty="0">
                <a:effectLst/>
                <a:latin typeface="Times New Roman" panose="02020603050405020304" pitchFamily="18" charset="0"/>
                <a:ea typeface="Times New Roman" panose="02020603050405020304" pitchFamily="18" charset="0"/>
                <a:cs typeface="Times New Roman" panose="02020603050405020304" pitchFamily="18" charset="0"/>
              </a:rPr>
              <a:t>:</a:t>
            </a:r>
            <a:r>
              <a:rPr lang="ru-RU" sz="1800" b="1" kern="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Пензенская областная библиотека успешно внедряет робота по имени Роберт в свою деятельность, что служит примером создания виртуальных помощников на основе нейронных сетей для более эффективного обслуживания посетителей.</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Это лишь малая часть примеров использования нейросетей</a:t>
            </a:r>
            <a:r>
              <a:rPr lang="ru-RU" sz="1800" kern="1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Применение таких технологий потребует определенных временных и финансовых затрат на внедрение и «тренировку» искусственного интеллекта.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AFB995C3-B631-7580-E07B-BCEB3B689EFA}"/>
              </a:ext>
            </a:extLst>
          </p:cNvPr>
          <p:cNvSpPr>
            <a:spLocks noGrp="1"/>
          </p:cNvSpPr>
          <p:nvPr>
            <p:ph type="sldNum" sz="quarter" idx="5"/>
          </p:nvPr>
        </p:nvSpPr>
        <p:spPr/>
        <p:txBody>
          <a:bodyPr/>
          <a:lstStyle/>
          <a:p>
            <a:fld id="{0CB76F2D-CCC5-4A66-8D5D-DE4D51D88421}" type="slidenum">
              <a:rPr lang="ru-RU" smtClean="0"/>
              <a:t>11</a:t>
            </a:fld>
            <a:endParaRPr lang="ru-RU"/>
          </a:p>
        </p:txBody>
      </p:sp>
    </p:spTree>
    <p:extLst>
      <p:ext uri="{BB962C8B-B14F-4D97-AF65-F5344CB8AC3E}">
        <p14:creationId xmlns:p14="http://schemas.microsoft.com/office/powerpoint/2010/main" val="36970210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CB76F2D-CCC5-4A66-8D5D-DE4D51D88421}" type="slidenum">
              <a:rPr lang="ru-RU" smtClean="0"/>
              <a:t>17</a:t>
            </a:fld>
            <a:endParaRPr lang="ru-RU"/>
          </a:p>
        </p:txBody>
      </p:sp>
    </p:spTree>
    <p:extLst>
      <p:ext uri="{BB962C8B-B14F-4D97-AF65-F5344CB8AC3E}">
        <p14:creationId xmlns:p14="http://schemas.microsoft.com/office/powerpoint/2010/main" val="1404418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indent="450215" algn="just">
              <a:lnSpc>
                <a:spcPct val="115000"/>
              </a:lnSpc>
            </a:pPr>
            <a:r>
              <a:rPr lang="ru-RU" sz="1800" dirty="0">
                <a:effectLst/>
                <a:latin typeface="Times New Roman" panose="02020603050405020304" pitchFamily="18" charset="0"/>
                <a:ea typeface="Times New Roman" panose="02020603050405020304" pitchFamily="18" charset="0"/>
              </a:rPr>
              <a:t>Нейросеть - это подвид искусственного интеллекта, программы, которая имитирует работу человеческого мозга. Она состоит из множества связанных между собой нейронов, каждый из которых выполняет определенную функцию. Нейросети способны обучаться на основе данных, которые они получают, и корректировать свои параметры в процессе обучения.</a:t>
            </a:r>
          </a:p>
          <a:p>
            <a:pPr indent="450215" algn="just">
              <a:lnSpc>
                <a:spcPct val="115000"/>
              </a:lnSpc>
            </a:pPr>
            <a:r>
              <a:rPr lang="ru-RU" sz="1800" dirty="0">
                <a:solidFill>
                  <a:srgbClr val="000000"/>
                </a:solidFill>
                <a:effectLst/>
                <a:latin typeface="Times New Roman" panose="02020603050405020304" pitchFamily="18" charset="0"/>
                <a:ea typeface="Times New Roman" panose="02020603050405020304" pitchFamily="18" charset="0"/>
              </a:rPr>
              <a:t>В последние годы мы все чаще слышим о нейросетях, которые в ближайшем будущем должны заменить многие профессии. И нам кажется, что идея создания искусственного интеллекта появилась совсем недавно. Однако нейронные сети от первых разработок прошли долгий путь длиной более полувека, и все еще находятся на начальной стадии развития.  </a:t>
            </a: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0CB76F2D-CCC5-4A66-8D5D-DE4D51D88421}" type="slidenum">
              <a:rPr lang="ru-RU" smtClean="0"/>
              <a:t>2</a:t>
            </a:fld>
            <a:endParaRPr lang="ru-RU"/>
          </a:p>
        </p:txBody>
      </p:sp>
    </p:spTree>
    <p:extLst>
      <p:ext uri="{BB962C8B-B14F-4D97-AF65-F5344CB8AC3E}">
        <p14:creationId xmlns:p14="http://schemas.microsoft.com/office/powerpoint/2010/main" val="2761008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dirty="0">
                <a:solidFill>
                  <a:srgbClr val="000000"/>
                </a:solidFill>
                <a:effectLst/>
                <a:latin typeface="Times New Roman" panose="02020603050405020304" pitchFamily="18" charset="0"/>
                <a:ea typeface="Times New Roman" panose="02020603050405020304" pitchFamily="18" charset="0"/>
              </a:rPr>
              <a:t>Следует упомянуть, что назвать имя одного конкретного человека, </a:t>
            </a:r>
            <a:r>
              <a:rPr lang="ru-RU" sz="1800" b="1" dirty="0">
                <a:solidFill>
                  <a:srgbClr val="000000"/>
                </a:solidFill>
                <a:effectLst/>
                <a:latin typeface="Times New Roman" panose="02020603050405020304" pitchFamily="18" charset="0"/>
                <a:ea typeface="Times New Roman" panose="02020603050405020304" pitchFamily="18" charset="0"/>
              </a:rPr>
              <a:t>кто придумал искусственную нейросеть невозможно</a:t>
            </a:r>
            <a:r>
              <a:rPr lang="ru-RU" sz="1800" dirty="0">
                <a:solidFill>
                  <a:srgbClr val="000000"/>
                </a:solidFill>
                <a:effectLst/>
                <a:latin typeface="Times New Roman" panose="02020603050405020304" pitchFamily="18" charset="0"/>
                <a:ea typeface="Times New Roman" panose="02020603050405020304" pitchFamily="18" charset="0"/>
              </a:rPr>
              <a:t>. Это коллективное многолетнее достижение научного сообщества. На сегодняшний день нейронные сети активно применяются в различных сферах – автомобильной промышленности, медицине, финансовой деятельности, игровой индустрии, рекламе, маркетинге и т.д.</a:t>
            </a:r>
            <a:endParaRPr lang="ru-RU" sz="1800" dirty="0">
              <a:effectLst/>
              <a:latin typeface="Times New Roman" panose="02020603050405020304" pitchFamily="18" charset="0"/>
              <a:ea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0CB76F2D-CCC5-4A66-8D5D-DE4D51D88421}" type="slidenum">
              <a:rPr lang="ru-RU" smtClean="0"/>
              <a:t>4</a:t>
            </a:fld>
            <a:endParaRPr lang="ru-RU"/>
          </a:p>
        </p:txBody>
      </p:sp>
    </p:spTree>
    <p:extLst>
      <p:ext uri="{BB962C8B-B14F-4D97-AF65-F5344CB8AC3E}">
        <p14:creationId xmlns:p14="http://schemas.microsoft.com/office/powerpoint/2010/main" val="8858572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Российские библиотеки все чаще используют их для повышения качества и доступности услуг. Даже маленькое учреждение может улучшить показатели и сэкономить ресурсы, применяя современные технологии. </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0CB76F2D-CCC5-4A66-8D5D-DE4D51D88421}" type="slidenum">
              <a:rPr lang="ru-RU" smtClean="0"/>
              <a:t>5</a:t>
            </a:fld>
            <a:endParaRPr lang="ru-RU"/>
          </a:p>
        </p:txBody>
      </p:sp>
    </p:spTree>
    <p:extLst>
      <p:ext uri="{BB962C8B-B14F-4D97-AF65-F5344CB8AC3E}">
        <p14:creationId xmlns:p14="http://schemas.microsoft.com/office/powerpoint/2010/main" val="32163303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ru-RU" sz="1800" b="1" kern="100" dirty="0">
                <a:effectLst/>
                <a:latin typeface="Times New Roman" panose="02020603050405020304" pitchFamily="18" charset="0"/>
                <a:ea typeface="Calibri" panose="020F0502020204030204" pitchFamily="34" charset="0"/>
                <a:cs typeface="Times New Roman" panose="02020603050405020304" pitchFamily="18" charset="0"/>
              </a:rPr>
              <a:t>Рассмотрим несколько примеров применения нейросетей в библиотеках.</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15000"/>
              </a:lnSpc>
              <a:spcAft>
                <a:spcPts val="800"/>
              </a:spcAft>
            </a:pP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Один из самых перспективных способов применения нейросетей в библиотеках - </a:t>
            </a:r>
            <a:r>
              <a:rPr lang="ru-RU" sz="1800" b="1" kern="0" dirty="0">
                <a:effectLst/>
                <a:latin typeface="Times New Roman" panose="02020603050405020304" pitchFamily="18" charset="0"/>
                <a:ea typeface="Times New Roman" panose="02020603050405020304" pitchFamily="18" charset="0"/>
                <a:cs typeface="Times New Roman" panose="02020603050405020304" pitchFamily="18" charset="0"/>
              </a:rPr>
              <a:t>автоматизация процесса индексации и классификации книг</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Нейросети можно использовать для анализа содержания произведений и для автоматического присвоения тематических меток. Это ускорит поиск, облегчит ориентацию по читательским залам. Примером успешного внедрения нейронных сетей для автоматизации процессов индексации и классификации книг может служить проект «</a:t>
            </a:r>
            <a:r>
              <a:rPr lang="ru-RU" sz="1800" kern="0" dirty="0" err="1">
                <a:effectLst/>
                <a:latin typeface="Times New Roman" panose="02020603050405020304" pitchFamily="18" charset="0"/>
                <a:ea typeface="Times New Roman" panose="02020603050405020304" pitchFamily="18" charset="0"/>
                <a:cs typeface="Times New Roman" panose="02020603050405020304" pitchFamily="18" charset="0"/>
              </a:rPr>
              <a:t>Электронекрасовка</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в библиотеке имени Н.А. Некрасова в Москве. Эта инновация позволяет существенно ускорить обработку и каталогизацию литературных произведений, что, в свою очередь, обеспечивает более эффективное предоставление пользователю необходимых ресурсов.</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p:cNvSpPr>
            <a:spLocks noGrp="1"/>
          </p:cNvSpPr>
          <p:nvPr>
            <p:ph type="sldNum" sz="quarter" idx="5"/>
          </p:nvPr>
        </p:nvSpPr>
        <p:spPr/>
        <p:txBody>
          <a:bodyPr/>
          <a:lstStyle/>
          <a:p>
            <a:fld id="{0CB76F2D-CCC5-4A66-8D5D-DE4D51D88421}" type="slidenum">
              <a:rPr lang="ru-RU" smtClean="0"/>
              <a:t>6</a:t>
            </a:fld>
            <a:endParaRPr lang="ru-RU"/>
          </a:p>
        </p:txBody>
      </p:sp>
    </p:spTree>
    <p:extLst>
      <p:ext uri="{BB962C8B-B14F-4D97-AF65-F5344CB8AC3E}">
        <p14:creationId xmlns:p14="http://schemas.microsoft.com/office/powerpoint/2010/main" val="2872403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0CB76F2D-CCC5-4A66-8D5D-DE4D51D88421}" type="slidenum">
              <a:rPr lang="ru-RU" smtClean="0"/>
              <a:t>7</a:t>
            </a:fld>
            <a:endParaRPr lang="ru-RU"/>
          </a:p>
        </p:txBody>
      </p:sp>
    </p:spTree>
    <p:extLst>
      <p:ext uri="{BB962C8B-B14F-4D97-AF65-F5344CB8AC3E}">
        <p14:creationId xmlns:p14="http://schemas.microsoft.com/office/powerpoint/2010/main" val="39064580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9599-4C6B-4873-89E2-C71205FB5B0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DB17434-4626-1B2F-69AF-9D4B895F68D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B6776B14-0B5E-71E1-64CF-85A6F923D0D1}"/>
              </a:ext>
            </a:extLst>
          </p:cNvPr>
          <p:cNvSpPr>
            <a:spLocks noGrp="1"/>
          </p:cNvSpPr>
          <p:nvPr>
            <p:ph type="body" idx="1"/>
          </p:nvPr>
        </p:nvSpPr>
        <p:spPr/>
        <p:txBody>
          <a:bodyPr/>
          <a:lstStyle/>
          <a:p>
            <a:r>
              <a:rPr lang="ru-RU" sz="1800" kern="0" dirty="0">
                <a:effectLst/>
                <a:latin typeface="Times New Roman" panose="02020603050405020304" pitchFamily="18" charset="0"/>
                <a:ea typeface="Times New Roman" panose="02020603050405020304" pitchFamily="18" charset="0"/>
              </a:rPr>
              <a:t>Еще одной областью применения нейросетей в библиотеках является </a:t>
            </a:r>
            <a:r>
              <a:rPr lang="ru-RU" sz="1800" b="1" kern="0" dirty="0">
                <a:effectLst/>
                <a:latin typeface="Times New Roman" panose="02020603050405020304" pitchFamily="18" charset="0"/>
                <a:ea typeface="Times New Roman" panose="02020603050405020304" pitchFamily="18" charset="0"/>
              </a:rPr>
              <a:t>автоматизация процесса выдачи книг</a:t>
            </a:r>
            <a:r>
              <a:rPr lang="ru-RU" sz="1800" kern="0" dirty="0">
                <a:effectLst/>
                <a:latin typeface="Times New Roman" panose="02020603050405020304" pitchFamily="18" charset="0"/>
                <a:ea typeface="Times New Roman" panose="02020603050405020304" pitchFamily="18" charset="0"/>
              </a:rPr>
              <a:t> и других материалов. Например, нейросети могут помочь в создании систем распознавания голоса и лица, которые позволят посетителям получать книги без необходимости общаться с библиотекарями или использовать карточки читателя. Первая в России библиотека с технологией автоматизированного поиска книг открылась в ноябре 2023 г. в Красногвардейском районе Петербурга. Там маршрут до нужного стеллажа можно построить с помощью дополненной реальности в телефоне. Технология получила название "Книжный луч". </a:t>
            </a:r>
            <a:endParaRPr lang="ru-RU" dirty="0"/>
          </a:p>
        </p:txBody>
      </p:sp>
      <p:sp>
        <p:nvSpPr>
          <p:cNvPr id="4" name="Номер слайда 3">
            <a:extLst>
              <a:ext uri="{FF2B5EF4-FFF2-40B4-BE49-F238E27FC236}">
                <a16:creationId xmlns:a16="http://schemas.microsoft.com/office/drawing/2014/main" id="{AFB995C3-B631-7580-E07B-BCEB3B689EFA}"/>
              </a:ext>
            </a:extLst>
          </p:cNvPr>
          <p:cNvSpPr>
            <a:spLocks noGrp="1"/>
          </p:cNvSpPr>
          <p:nvPr>
            <p:ph type="sldNum" sz="quarter" idx="5"/>
          </p:nvPr>
        </p:nvSpPr>
        <p:spPr/>
        <p:txBody>
          <a:bodyPr/>
          <a:lstStyle/>
          <a:p>
            <a:fld id="{0CB76F2D-CCC5-4A66-8D5D-DE4D51D88421}" type="slidenum">
              <a:rPr lang="ru-RU" smtClean="0"/>
              <a:t>8</a:t>
            </a:fld>
            <a:endParaRPr lang="ru-RU"/>
          </a:p>
        </p:txBody>
      </p:sp>
    </p:spTree>
    <p:extLst>
      <p:ext uri="{BB962C8B-B14F-4D97-AF65-F5344CB8AC3E}">
        <p14:creationId xmlns:p14="http://schemas.microsoft.com/office/powerpoint/2010/main" val="35864450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9599-4C6B-4873-89E2-C71205FB5B0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DB17434-4626-1B2F-69AF-9D4B895F68D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B6776B14-0B5E-71E1-64CF-85A6F923D0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Мультимедийное пространство «Сад» - эксперимент, соединяющий поэзию и нейросеть </a:t>
            </a:r>
            <a:r>
              <a:rPr lang="ru-RU" sz="1800" i="1" kern="100" dirty="0">
                <a:effectLst/>
                <a:latin typeface="Calibri" panose="020F0502020204030204" pitchFamily="34" charset="0"/>
                <a:ea typeface="Calibri" panose="020F0502020204030204" pitchFamily="34" charset="0"/>
                <a:cs typeface="Times New Roman" panose="02020603050405020304" pitchFamily="18" charset="0"/>
              </a:rPr>
              <a:t>Читатели выбирают на экране категорию (к примеру, “Дети пишут”, “Андеграунд” или "Современная поэзия"), затем автора, стихотворение – и нейросеть заливает зал цветом, который соответствует настроению данного произведения.</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AFB995C3-B631-7580-E07B-BCEB3B689EFA}"/>
              </a:ext>
            </a:extLst>
          </p:cNvPr>
          <p:cNvSpPr>
            <a:spLocks noGrp="1"/>
          </p:cNvSpPr>
          <p:nvPr>
            <p:ph type="sldNum" sz="quarter" idx="5"/>
          </p:nvPr>
        </p:nvSpPr>
        <p:spPr/>
        <p:txBody>
          <a:bodyPr/>
          <a:lstStyle/>
          <a:p>
            <a:fld id="{0CB76F2D-CCC5-4A66-8D5D-DE4D51D88421}" type="slidenum">
              <a:rPr lang="ru-RU" smtClean="0"/>
              <a:t>9</a:t>
            </a:fld>
            <a:endParaRPr lang="ru-RU"/>
          </a:p>
        </p:txBody>
      </p:sp>
    </p:spTree>
    <p:extLst>
      <p:ext uri="{BB962C8B-B14F-4D97-AF65-F5344CB8AC3E}">
        <p14:creationId xmlns:p14="http://schemas.microsoft.com/office/powerpoint/2010/main" val="1922453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29599-4C6B-4873-89E2-C71205FB5B08}"/>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1DB17434-4626-1B2F-69AF-9D4B895F68D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B6776B14-0B5E-71E1-64CF-85A6F923D0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Стоит упомянуть также об аналитических нейросетях, т.е. не генерирующих новый текст или изображение, а работающих с готовыми массивами данных, которые, например, </a:t>
            </a:r>
            <a:r>
              <a:rPr lang="ru-RU" sz="1800" b="1" kern="0" dirty="0">
                <a:effectLst/>
                <a:latin typeface="Times New Roman" panose="02020603050405020304" pitchFamily="18" charset="0"/>
                <a:ea typeface="Times New Roman" panose="02020603050405020304" pitchFamily="18" charset="0"/>
                <a:cs typeface="Times New Roman" panose="02020603050405020304" pitchFamily="18" charset="0"/>
              </a:rPr>
              <a:t>распознают рукописный текст</a:t>
            </a:r>
            <a:r>
              <a:rPr lang="ru-RU" sz="1800" kern="0" dirty="0">
                <a:effectLst/>
                <a:latin typeface="Times New Roman" panose="02020603050405020304" pitchFamily="18" charset="0"/>
                <a:ea typeface="Times New Roman" panose="02020603050405020304" pitchFamily="18" charset="0"/>
                <a:cs typeface="Times New Roman" panose="02020603050405020304" pitchFamily="18" charset="0"/>
              </a:rPr>
              <a:t>. Главная отечественная разработка в этой сфере, которая может пригодиться в работе библиотекаря, – это Яндекс Поиск по архивам. Данная нейросеть распознает архивные документы от середины XVIII до начала ХХ века (список архивов указан на сайте) по упоминанию имени или топонима в запросе. Интерфейс поиска по архивам соответствует обычному запросу в браузере, поэтому не составляет труда в использовании. Когда нейросеть находит документ с упоминанием пользовательского запроса, то слева на экране показывает страницу архивного документа, а справа – выдает расшифровку текста. Разработка значительно упрощает доступ к историческим данным и исследованиям.</a:t>
            </a:r>
            <a:endParaRPr lang="ru-RU"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AFB995C3-B631-7580-E07B-BCEB3B689EFA}"/>
              </a:ext>
            </a:extLst>
          </p:cNvPr>
          <p:cNvSpPr>
            <a:spLocks noGrp="1"/>
          </p:cNvSpPr>
          <p:nvPr>
            <p:ph type="sldNum" sz="quarter" idx="5"/>
          </p:nvPr>
        </p:nvSpPr>
        <p:spPr/>
        <p:txBody>
          <a:bodyPr/>
          <a:lstStyle/>
          <a:p>
            <a:fld id="{0CB76F2D-CCC5-4A66-8D5D-DE4D51D88421}" type="slidenum">
              <a:rPr lang="ru-RU" smtClean="0"/>
              <a:t>10</a:t>
            </a:fld>
            <a:endParaRPr lang="ru-RU"/>
          </a:p>
        </p:txBody>
      </p:sp>
    </p:spTree>
    <p:extLst>
      <p:ext uri="{BB962C8B-B14F-4D97-AF65-F5344CB8AC3E}">
        <p14:creationId xmlns:p14="http://schemas.microsoft.com/office/powerpoint/2010/main" val="8135237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36D318D-1E33-AC9A-ECB4-67704B916BBF}"/>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4555EBB1-66F2-A5E6-D45C-61ABD8664C7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A6A0B45E-BDA6-138A-334B-F019E111DDC8}"/>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5" name="Нижний колонтитул 4">
            <a:extLst>
              <a:ext uri="{FF2B5EF4-FFF2-40B4-BE49-F238E27FC236}">
                <a16:creationId xmlns:a16="http://schemas.microsoft.com/office/drawing/2014/main" id="{B2AADB0A-36AF-4B6B-12BF-C9FFC0273082}"/>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1EB3F19-4D62-8B3C-A3AE-25F384679B11}"/>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2378138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49928D-317B-6A4D-F8FB-7B11E7BF60DC}"/>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CAD7DFD-B658-CC6B-454E-4C1A6EAB50CA}"/>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1857F86-F18C-6B16-CF73-85A38F60D8D3}"/>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5" name="Нижний колонтитул 4">
            <a:extLst>
              <a:ext uri="{FF2B5EF4-FFF2-40B4-BE49-F238E27FC236}">
                <a16:creationId xmlns:a16="http://schemas.microsoft.com/office/drawing/2014/main" id="{A2485426-CEE7-88AE-D4C8-49C98615FF5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78E5581-34A8-6264-6CE3-2A59023D49B6}"/>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3106985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458B857-F49A-E1AE-365D-666A9361A08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519F7B03-9A2A-8C0B-0136-680321377FC6}"/>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5EA8CA9-61CC-3FCE-4D14-7DF766B2E5D1}"/>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5" name="Нижний колонтитул 4">
            <a:extLst>
              <a:ext uri="{FF2B5EF4-FFF2-40B4-BE49-F238E27FC236}">
                <a16:creationId xmlns:a16="http://schemas.microsoft.com/office/drawing/2014/main" id="{1358FBFB-6A1B-2776-4DE7-ED0A53C7D54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7E6D07B1-6A85-DAA5-FF89-68750BE5A147}"/>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1120696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A77D076-F703-9B78-F1F8-E368BE97F47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C0A984D-606D-0F3E-F181-F9CA0C249C58}"/>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BF16E632-4612-5296-EE4C-89759DD1C86B}"/>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5" name="Нижний колонтитул 4">
            <a:extLst>
              <a:ext uri="{FF2B5EF4-FFF2-40B4-BE49-F238E27FC236}">
                <a16:creationId xmlns:a16="http://schemas.microsoft.com/office/drawing/2014/main" id="{F487629B-0921-FCBE-46DC-33403D43E64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F605737-CC07-BFB6-DD0F-C747DD8DBCB2}"/>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2136652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FE5417-23CB-5004-88D3-D1F1638DDD9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4AEA0846-860D-7693-B5D0-740C287C8E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091DD426-FA22-FEF7-1824-23991710717F}"/>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5" name="Нижний колонтитул 4">
            <a:extLst>
              <a:ext uri="{FF2B5EF4-FFF2-40B4-BE49-F238E27FC236}">
                <a16:creationId xmlns:a16="http://schemas.microsoft.com/office/drawing/2014/main" id="{F146F175-28DE-B639-FC1B-4BE24308DE41}"/>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931AA29B-49DB-62C9-A6F9-B548953643B0}"/>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2531344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EFC425-BF52-F9CF-9ECA-82E7FB818CB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021DB37-07DA-E8D9-51F3-9AB276518907}"/>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704A33F0-C375-C5B4-D7D7-7E870159DB6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D5DE5B7E-9C21-8ED9-A016-1FE032CDC7BB}"/>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6" name="Нижний колонтитул 5">
            <a:extLst>
              <a:ext uri="{FF2B5EF4-FFF2-40B4-BE49-F238E27FC236}">
                <a16:creationId xmlns:a16="http://schemas.microsoft.com/office/drawing/2014/main" id="{A5663014-3774-5F5A-D3DB-546FE0113538}"/>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DCBF5E6-69BE-0E29-39DE-DE5CFE5D4F94}"/>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3209937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85B382B-8798-B6C3-C4B5-9FAE546D457A}"/>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84C2965D-019E-A9DB-4E7C-2B1C78AE08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12F4805-16C0-BB28-F27B-4059E9F27E25}"/>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E7D453D-E80F-6C97-5BFE-34E86494976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3F7AB7B9-D756-9959-BEE8-99159C5E8538}"/>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B9D94AC9-65FC-EE62-6A19-7E4BEF16C6D2}"/>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8" name="Нижний колонтитул 7">
            <a:extLst>
              <a:ext uri="{FF2B5EF4-FFF2-40B4-BE49-F238E27FC236}">
                <a16:creationId xmlns:a16="http://schemas.microsoft.com/office/drawing/2014/main" id="{0F5285A9-A5A8-A688-B233-57BD2DF0E3CE}"/>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E3B044A0-2BFF-D0F3-122C-910D0B4BC896}"/>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20385729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7AA9B9F-6602-DE64-9354-96A68A0CDBA2}"/>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1C8AAAA1-55D4-8687-67DA-8C25E7CD573F}"/>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4" name="Нижний колонтитул 3">
            <a:extLst>
              <a:ext uri="{FF2B5EF4-FFF2-40B4-BE49-F238E27FC236}">
                <a16:creationId xmlns:a16="http://schemas.microsoft.com/office/drawing/2014/main" id="{935C08CB-875E-3AAC-DCB5-9A073F0C4A7B}"/>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4398FF25-342D-E224-8A27-2699663294AB}"/>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117239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27615D40-57D9-DB2C-9931-8DAA152B2606}"/>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3" name="Нижний колонтитул 2">
            <a:extLst>
              <a:ext uri="{FF2B5EF4-FFF2-40B4-BE49-F238E27FC236}">
                <a16:creationId xmlns:a16="http://schemas.microsoft.com/office/drawing/2014/main" id="{CCA7335C-2FCD-A4BF-536C-7CE93006FE36}"/>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AC86FCB4-8465-3A4B-9E84-6CF859FB0376}"/>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27423869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D910E04-6BB1-918C-1609-46B292E845D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59606468-8AFD-D0AD-6FEC-396BDD83DD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EB4BF37E-162A-BB7A-8B5B-A0DB2365C0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E94ABE0-B32E-CB47-88FA-F2BF773510B7}"/>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6" name="Нижний колонтитул 5">
            <a:extLst>
              <a:ext uri="{FF2B5EF4-FFF2-40B4-BE49-F238E27FC236}">
                <a16:creationId xmlns:a16="http://schemas.microsoft.com/office/drawing/2014/main" id="{D5797C95-DF62-65C9-CAC8-516973555CA5}"/>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A18BB4C-DCB9-C7D6-DFD3-03FFF362FDFA}"/>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2959816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31A243-CE40-6687-5BDD-B31125BC521A}"/>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A08E9FB8-1646-CF7C-3B3D-0467555108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DF4FD5CB-6B2B-BA2D-7136-7C8B8DB764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BBD8A959-7BCE-E9EF-DB4C-9A2F1B0E7A3D}"/>
              </a:ext>
            </a:extLst>
          </p:cNvPr>
          <p:cNvSpPr>
            <a:spLocks noGrp="1"/>
          </p:cNvSpPr>
          <p:nvPr>
            <p:ph type="dt" sz="half" idx="10"/>
          </p:nvPr>
        </p:nvSpPr>
        <p:spPr/>
        <p:txBody>
          <a:bodyPr/>
          <a:lstStyle/>
          <a:p>
            <a:fld id="{7661E342-2D91-47AA-B3FC-A11A0889F65F}" type="datetimeFigureOut">
              <a:rPr lang="ru-RU" smtClean="0"/>
              <a:t>01.04.2024</a:t>
            </a:fld>
            <a:endParaRPr lang="ru-RU"/>
          </a:p>
        </p:txBody>
      </p:sp>
      <p:sp>
        <p:nvSpPr>
          <p:cNvPr id="6" name="Нижний колонтитул 5">
            <a:extLst>
              <a:ext uri="{FF2B5EF4-FFF2-40B4-BE49-F238E27FC236}">
                <a16:creationId xmlns:a16="http://schemas.microsoft.com/office/drawing/2014/main" id="{6CBF28BA-0AA4-F288-0801-3121AA49E7FF}"/>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D37A9D4A-036D-41A3-FCD2-3ADF314EAFCA}"/>
              </a:ext>
            </a:extLst>
          </p:cNvPr>
          <p:cNvSpPr>
            <a:spLocks noGrp="1"/>
          </p:cNvSpPr>
          <p:nvPr>
            <p:ph type="sldNum" sz="quarter" idx="12"/>
          </p:nvPr>
        </p:nvSpPr>
        <p:spPr/>
        <p:txBody>
          <a:bodyPr/>
          <a:lstStyle/>
          <a:p>
            <a:fld id="{D5511CC9-AA40-4F29-AB4B-6CADC792659B}" type="slidenum">
              <a:rPr lang="ru-RU" smtClean="0"/>
              <a:t>‹#›</a:t>
            </a:fld>
            <a:endParaRPr lang="ru-RU"/>
          </a:p>
        </p:txBody>
      </p:sp>
    </p:spTree>
    <p:extLst>
      <p:ext uri="{BB962C8B-B14F-4D97-AF65-F5344CB8AC3E}">
        <p14:creationId xmlns:p14="http://schemas.microsoft.com/office/powerpoint/2010/main" val="440203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4B8EA"/>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602239-6592-FA3C-CCFC-4FEE1BA1878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7DE44ADC-63BD-6C65-B585-F58036D75D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27D08D4-32B6-9912-0CF6-564E2BDF2B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61E342-2D91-47AA-B3FC-A11A0889F65F}" type="datetimeFigureOut">
              <a:rPr lang="ru-RU" smtClean="0"/>
              <a:t>01.04.2024</a:t>
            </a:fld>
            <a:endParaRPr lang="ru-RU"/>
          </a:p>
        </p:txBody>
      </p:sp>
      <p:sp>
        <p:nvSpPr>
          <p:cNvPr id="5" name="Нижний колонтитул 4">
            <a:extLst>
              <a:ext uri="{FF2B5EF4-FFF2-40B4-BE49-F238E27FC236}">
                <a16:creationId xmlns:a16="http://schemas.microsoft.com/office/drawing/2014/main" id="{35EB60A6-AFBA-1182-6358-C446087B5D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112FB856-6F39-50D4-4E94-A792145D26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511CC9-AA40-4F29-AB4B-6CADC792659B}" type="slidenum">
              <a:rPr lang="ru-RU" smtClean="0"/>
              <a:t>‹#›</a:t>
            </a:fld>
            <a:endParaRPr lang="ru-RU"/>
          </a:p>
        </p:txBody>
      </p:sp>
    </p:spTree>
    <p:extLst>
      <p:ext uri="{BB962C8B-B14F-4D97-AF65-F5344CB8AC3E}">
        <p14:creationId xmlns:p14="http://schemas.microsoft.com/office/powerpoint/2010/main" val="3383405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hyperlink" Target="https://editor.fusionbrain.ai/"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7.xml"/><Relationship Id="rId4" Type="http://schemas.openxmlformats.org/officeDocument/2006/relationships/image" Target="../media/image57.jp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EF23460-E5AD-54FD-4D54-B9CCA9AC8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44005" y="2143770"/>
            <a:ext cx="3662266" cy="3662266"/>
          </a:xfrm>
          <a:prstGeom prst="rect">
            <a:avLst/>
          </a:prstGeom>
          <a:ln w="38100">
            <a:solidFill>
              <a:schemeClr val="bg1"/>
            </a:solidFill>
          </a:ln>
        </p:spPr>
      </p:pic>
      <p:sp>
        <p:nvSpPr>
          <p:cNvPr id="5" name="TextBox 4">
            <a:extLst>
              <a:ext uri="{FF2B5EF4-FFF2-40B4-BE49-F238E27FC236}">
                <a16:creationId xmlns:a16="http://schemas.microsoft.com/office/drawing/2014/main" id="{ACFEF274-A21E-EF31-E770-0FE20B7FD230}"/>
              </a:ext>
            </a:extLst>
          </p:cNvPr>
          <p:cNvSpPr txBox="1"/>
          <p:nvPr/>
        </p:nvSpPr>
        <p:spPr>
          <a:xfrm>
            <a:off x="325120" y="172720"/>
            <a:ext cx="11541760" cy="1384995"/>
          </a:xfrm>
          <a:prstGeom prst="rect">
            <a:avLst/>
          </a:prstGeom>
          <a:solidFill>
            <a:schemeClr val="bg1">
              <a:lumMod val="95000"/>
            </a:schemeClr>
          </a:solidFill>
        </p:spPr>
        <p:txBody>
          <a:bodyPr wrap="square" rtlCol="0">
            <a:spAutoFit/>
          </a:bodyPr>
          <a:lstStyle/>
          <a:p>
            <a:endParaRPr lang="ru-RU" sz="800" b="1" dirty="0">
              <a:solidFill>
                <a:srgbClr val="4B294B"/>
              </a:solidFill>
              <a:effectLst/>
              <a:latin typeface="Lucida Sans Unicode" panose="020B0602030504020204" pitchFamily="34" charset="0"/>
              <a:ea typeface="Calibri" panose="020F0502020204030204" pitchFamily="34" charset="0"/>
              <a:cs typeface="Lucida Sans Unicode" panose="020B0602030504020204" pitchFamily="34" charset="0"/>
            </a:endParaRPr>
          </a:p>
          <a:p>
            <a:r>
              <a:rPr lang="ru-RU" sz="4000" b="1" dirty="0">
                <a:solidFill>
                  <a:srgbClr val="4B294B"/>
                </a:solidFill>
                <a:effectLst/>
                <a:latin typeface="Lucida Sans Unicode" panose="020B0602030504020204" pitchFamily="34" charset="0"/>
                <a:ea typeface="Calibri" panose="020F0502020204030204" pitchFamily="34" charset="0"/>
                <a:cs typeface="Lucida Sans Unicode" panose="020B0602030504020204" pitchFamily="34" charset="0"/>
              </a:rPr>
              <a:t>«НЕЙРОСЕТИ В БИБЛИОТЕКЕ: </a:t>
            </a:r>
          </a:p>
          <a:p>
            <a:r>
              <a:rPr lang="ru-RU" sz="3600" b="1" dirty="0">
                <a:solidFill>
                  <a:srgbClr val="4B294B"/>
                </a:solidFill>
                <a:effectLst/>
                <a:latin typeface="Lucida Sans Unicode" panose="020B0602030504020204" pitchFamily="34" charset="0"/>
                <a:ea typeface="Calibri" panose="020F0502020204030204" pitchFamily="34" charset="0"/>
                <a:cs typeface="Lucida Sans Unicode" panose="020B0602030504020204" pitchFamily="34" charset="0"/>
              </a:rPr>
              <a:t>новые возможности для работы и творчества»</a:t>
            </a:r>
            <a:endParaRPr lang="ru-RU" sz="3600" dirty="0">
              <a:solidFill>
                <a:srgbClr val="4B294B"/>
              </a:solidFill>
              <a:effectLst/>
              <a:latin typeface="Lucida Sans Unicode" panose="020B0602030504020204" pitchFamily="34" charset="0"/>
              <a:ea typeface="Calibri" panose="020F0502020204030204" pitchFamily="34" charset="0"/>
              <a:cs typeface="Lucida Sans Unicode" panose="020B0602030504020204" pitchFamily="34" charset="0"/>
            </a:endParaRPr>
          </a:p>
        </p:txBody>
      </p:sp>
      <p:pic>
        <p:nvPicPr>
          <p:cNvPr id="7" name="Рисунок 6">
            <a:extLst>
              <a:ext uri="{FF2B5EF4-FFF2-40B4-BE49-F238E27FC236}">
                <a16:creationId xmlns:a16="http://schemas.microsoft.com/office/drawing/2014/main" id="{2F6D9369-BE57-A6F2-1C8D-D2DF74215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07165" y="1912061"/>
            <a:ext cx="3528526" cy="3528526"/>
          </a:xfrm>
          <a:prstGeom prst="rect">
            <a:avLst/>
          </a:prstGeom>
          <a:ln w="38100">
            <a:solidFill>
              <a:schemeClr val="bg1"/>
            </a:solidFill>
          </a:ln>
        </p:spPr>
      </p:pic>
      <p:sp>
        <p:nvSpPr>
          <p:cNvPr id="2" name="TextBox 1">
            <a:extLst>
              <a:ext uri="{FF2B5EF4-FFF2-40B4-BE49-F238E27FC236}">
                <a16:creationId xmlns:a16="http://schemas.microsoft.com/office/drawing/2014/main" id="{04383156-263B-81D8-ABCF-060D7198F421}"/>
              </a:ext>
            </a:extLst>
          </p:cNvPr>
          <p:cNvSpPr txBox="1"/>
          <p:nvPr/>
        </p:nvSpPr>
        <p:spPr>
          <a:xfrm>
            <a:off x="325120" y="5977394"/>
            <a:ext cx="5002660" cy="707886"/>
          </a:xfrm>
          <a:prstGeom prst="rect">
            <a:avLst/>
          </a:prstGeom>
          <a:noFill/>
        </p:spPr>
        <p:txBody>
          <a:bodyPr wrap="square" rtlCol="0">
            <a:spAutoFit/>
          </a:bodyPr>
          <a:lstStyle/>
          <a:p>
            <a:r>
              <a:rPr lang="ru-RU" sz="2000" b="1" dirty="0" err="1">
                <a:solidFill>
                  <a:srgbClr val="4B294B"/>
                </a:solidFill>
                <a:latin typeface="Lucida Sans Unicode" panose="020B0602030504020204" pitchFamily="34" charset="0"/>
                <a:cs typeface="Lucida Sans Unicode" panose="020B0602030504020204" pitchFamily="34" charset="0"/>
              </a:rPr>
              <a:t>Шкурняева</a:t>
            </a:r>
            <a:r>
              <a:rPr lang="ru-RU" sz="2000" b="1" dirty="0">
                <a:solidFill>
                  <a:srgbClr val="4B294B"/>
                </a:solidFill>
                <a:latin typeface="Lucida Sans Unicode" panose="020B0602030504020204" pitchFamily="34" charset="0"/>
                <a:cs typeface="Lucida Sans Unicode" panose="020B0602030504020204" pitchFamily="34" charset="0"/>
              </a:rPr>
              <a:t> А.А. – библиотекарь ОМО ТЦБС Пушкинского района</a:t>
            </a:r>
          </a:p>
        </p:txBody>
      </p:sp>
    </p:spTree>
    <p:extLst>
      <p:ext uri="{BB962C8B-B14F-4D97-AF65-F5344CB8AC3E}">
        <p14:creationId xmlns:p14="http://schemas.microsoft.com/office/powerpoint/2010/main" val="3363022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FB2C5-DAD7-A692-E5ED-B5740A720F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46DE40-E139-28EA-8BB5-4082031F2BB0}"/>
              </a:ext>
            </a:extLst>
          </p:cNvPr>
          <p:cNvSpPr txBox="1"/>
          <p:nvPr/>
        </p:nvSpPr>
        <p:spPr>
          <a:xfrm>
            <a:off x="1403116" y="1220879"/>
            <a:ext cx="10109200" cy="684803"/>
          </a:xfrm>
          <a:prstGeom prst="rect">
            <a:avLst/>
          </a:prstGeom>
          <a:noFill/>
        </p:spPr>
        <p:txBody>
          <a:bodyPr wrap="square" rtlCol="0">
            <a:spAutoFit/>
          </a:bodyPr>
          <a:lstStyle/>
          <a:p>
            <a:pPr algn="just">
              <a:lnSpc>
                <a:spcPct val="150000"/>
              </a:lnSpc>
            </a:pPr>
            <a:r>
              <a:rPr lang="ru-RU" sz="2400" b="1" kern="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ru-RU" sz="2800" kern="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Р</a:t>
            </a:r>
            <a:r>
              <a:rPr lang="ru-RU" sz="2800" b="0" i="0" u="none" strike="noStrike" baseline="0" dirty="0">
                <a:solidFill>
                  <a:srgbClr val="7B4983"/>
                </a:solidFill>
                <a:latin typeface="Lucida Sans Unicode" panose="020B0602030504020204" pitchFamily="34" charset="0"/>
                <a:cs typeface="Lucida Sans Unicode" panose="020B0602030504020204" pitchFamily="34" charset="0"/>
              </a:rPr>
              <a:t>аспознавание рукописных текстов</a:t>
            </a:r>
            <a:endParaRPr lang="ru-RU" sz="2800" b="1" i="0" strike="noStrike" baseline="0" dirty="0">
              <a:solidFill>
                <a:srgbClr val="7B4983"/>
              </a:solidFill>
              <a:latin typeface="Lucida Sans Unicode" panose="020B0602030504020204" pitchFamily="34" charset="0"/>
              <a:cs typeface="Lucida Sans Unicode" panose="020B0602030504020204" pitchFamily="34" charset="0"/>
            </a:endParaRPr>
          </a:p>
        </p:txBody>
      </p:sp>
      <p:sp>
        <p:nvSpPr>
          <p:cNvPr id="4" name="TextBox 3">
            <a:extLst>
              <a:ext uri="{FF2B5EF4-FFF2-40B4-BE49-F238E27FC236}">
                <a16:creationId xmlns:a16="http://schemas.microsoft.com/office/drawing/2014/main" id="{12ED26EC-FE78-4F5B-0C43-CCCD796FE4BB}"/>
              </a:ext>
            </a:extLst>
          </p:cNvPr>
          <p:cNvSpPr txBox="1"/>
          <p:nvPr/>
        </p:nvSpPr>
        <p:spPr>
          <a:xfrm>
            <a:off x="325120" y="314960"/>
            <a:ext cx="11541760" cy="769441"/>
          </a:xfrm>
          <a:prstGeom prst="rect">
            <a:avLst/>
          </a:prstGeom>
          <a:solidFill>
            <a:schemeClr val="bg1">
              <a:lumMod val="95000"/>
            </a:schemeClr>
          </a:solidFill>
        </p:spPr>
        <p:txBody>
          <a:bodyPr wrap="square" rtlCol="0">
            <a:spAutoFit/>
          </a:bodyPr>
          <a:lstStyle/>
          <a:p>
            <a:pPr algn="ctr"/>
            <a:endParaRPr lang="ru-RU" sz="8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ctr"/>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ПРИМЕНЕНИЕ НЕЙРОСЕТЕЙ В БИБЛИОТЕКАХ </a:t>
            </a:r>
            <a:endParaRPr lang="ru-RU" sz="3600" dirty="0">
              <a:solidFill>
                <a:srgbClr val="4B294B"/>
              </a:solidFill>
              <a:latin typeface="Lucida Sans Unicode" panose="020B0602030504020204" pitchFamily="34" charset="0"/>
              <a:cs typeface="Lucida Sans Unicode" panose="020B0602030504020204" pitchFamily="34" charset="0"/>
            </a:endParaRPr>
          </a:p>
        </p:txBody>
      </p:sp>
      <p:pic>
        <p:nvPicPr>
          <p:cNvPr id="8" name="Рисунок 7">
            <a:extLst>
              <a:ext uri="{FF2B5EF4-FFF2-40B4-BE49-F238E27FC236}">
                <a16:creationId xmlns:a16="http://schemas.microsoft.com/office/drawing/2014/main" id="{E82351D8-1851-AA0A-5A9E-A3F69C852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8430" y="2042160"/>
            <a:ext cx="9255139" cy="4399280"/>
          </a:xfrm>
          <a:prstGeom prst="rect">
            <a:avLst/>
          </a:prstGeom>
          <a:ln w="28575">
            <a:solidFill>
              <a:srgbClr val="7030A0"/>
            </a:solidFill>
          </a:ln>
        </p:spPr>
      </p:pic>
    </p:spTree>
    <p:extLst>
      <p:ext uri="{BB962C8B-B14F-4D97-AF65-F5344CB8AC3E}">
        <p14:creationId xmlns:p14="http://schemas.microsoft.com/office/powerpoint/2010/main" val="2197648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FB2C5-DAD7-A692-E5ED-B5740A720F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46DE40-E139-28EA-8BB5-4082031F2BB0}"/>
              </a:ext>
            </a:extLst>
          </p:cNvPr>
          <p:cNvSpPr txBox="1"/>
          <p:nvPr/>
        </p:nvSpPr>
        <p:spPr>
          <a:xfrm>
            <a:off x="959497" y="1220879"/>
            <a:ext cx="10273003" cy="684803"/>
          </a:xfrm>
          <a:prstGeom prst="rect">
            <a:avLst/>
          </a:prstGeom>
          <a:noFill/>
        </p:spPr>
        <p:txBody>
          <a:bodyPr wrap="square" rtlCol="0">
            <a:spAutoFit/>
          </a:bodyPr>
          <a:lstStyle/>
          <a:p>
            <a:pPr algn="just">
              <a:lnSpc>
                <a:spcPct val="150000"/>
              </a:lnSpc>
            </a:pPr>
            <a:r>
              <a:rPr lang="ru-RU" sz="2400" b="1" kern="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ru-RU" sz="2800" kern="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Создание виртуальных помощников и </a:t>
            </a:r>
            <a:r>
              <a:rPr lang="ru-RU" sz="2800" kern="0" dirty="0" err="1">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библиороботов</a:t>
            </a:r>
            <a:endParaRPr lang="ru-RU" sz="2800" i="0" strike="noStrike" baseline="0" dirty="0">
              <a:solidFill>
                <a:srgbClr val="7B4983"/>
              </a:solidFill>
              <a:latin typeface="Lucida Sans Unicode" panose="020B0602030504020204" pitchFamily="34" charset="0"/>
              <a:cs typeface="Lucida Sans Unicode" panose="020B0602030504020204" pitchFamily="34" charset="0"/>
            </a:endParaRPr>
          </a:p>
        </p:txBody>
      </p:sp>
      <p:sp>
        <p:nvSpPr>
          <p:cNvPr id="4" name="TextBox 3">
            <a:extLst>
              <a:ext uri="{FF2B5EF4-FFF2-40B4-BE49-F238E27FC236}">
                <a16:creationId xmlns:a16="http://schemas.microsoft.com/office/drawing/2014/main" id="{12ED26EC-FE78-4F5B-0C43-CCCD796FE4BB}"/>
              </a:ext>
            </a:extLst>
          </p:cNvPr>
          <p:cNvSpPr txBox="1"/>
          <p:nvPr/>
        </p:nvSpPr>
        <p:spPr>
          <a:xfrm>
            <a:off x="325120" y="314960"/>
            <a:ext cx="11541760" cy="769441"/>
          </a:xfrm>
          <a:prstGeom prst="rect">
            <a:avLst/>
          </a:prstGeom>
          <a:solidFill>
            <a:schemeClr val="bg1">
              <a:lumMod val="95000"/>
            </a:schemeClr>
          </a:solidFill>
        </p:spPr>
        <p:txBody>
          <a:bodyPr wrap="square" rtlCol="0">
            <a:spAutoFit/>
          </a:bodyPr>
          <a:lstStyle/>
          <a:p>
            <a:pPr algn="ctr"/>
            <a:endParaRPr lang="ru-RU" sz="8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ctr"/>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ПРИМЕНЕНИЕ НЕЙРОСЕТЕЙ В БИБЛИОТЕКАХ </a:t>
            </a:r>
            <a:endParaRPr lang="ru-RU" sz="3600" dirty="0">
              <a:solidFill>
                <a:srgbClr val="4B294B"/>
              </a:solidFill>
              <a:latin typeface="Lucida Sans Unicode" panose="020B0602030504020204" pitchFamily="34" charset="0"/>
              <a:cs typeface="Lucida Sans Unicode" panose="020B0602030504020204" pitchFamily="34" charset="0"/>
            </a:endParaRPr>
          </a:p>
        </p:txBody>
      </p:sp>
      <p:pic>
        <p:nvPicPr>
          <p:cNvPr id="5" name="Рисунок 4">
            <a:extLst>
              <a:ext uri="{FF2B5EF4-FFF2-40B4-BE49-F238E27FC236}">
                <a16:creationId xmlns:a16="http://schemas.microsoft.com/office/drawing/2014/main" id="{DC14A777-027C-F28F-2E34-CFA5D8017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8084" y="2042160"/>
            <a:ext cx="7375828" cy="4437588"/>
          </a:xfrm>
          <a:prstGeom prst="rect">
            <a:avLst/>
          </a:prstGeom>
          <a:ln w="28575">
            <a:solidFill>
              <a:srgbClr val="7030A0"/>
            </a:solidFill>
          </a:ln>
        </p:spPr>
      </p:pic>
    </p:spTree>
    <p:extLst>
      <p:ext uri="{BB962C8B-B14F-4D97-AF65-F5344CB8AC3E}">
        <p14:creationId xmlns:p14="http://schemas.microsoft.com/office/powerpoint/2010/main" val="1297441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2A06A-5038-639B-4B44-EF1EFB87A73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3DF7602-1D4C-0A33-5C63-7301F1422CCF}"/>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ru-RU" sz="1000" b="1" i="0" u="none" strike="noStrike" baseline="0" dirty="0">
              <a:solidFill>
                <a:srgbClr val="4D1354"/>
              </a:solidFill>
              <a:latin typeface="Lucida Sans Unicode" panose="020B0602030504020204" pitchFamily="34" charset="0"/>
              <a:cs typeface="Lucida Sans Unicode" panose="020B0602030504020204" pitchFamily="34" charset="0"/>
            </a:endParaRPr>
          </a:p>
          <a:p>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ТЕКСТОВЫЕ НЕЙРОСЕТИ</a:t>
            </a: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6" name="Рисунок 5">
            <a:extLst>
              <a:ext uri="{FF2B5EF4-FFF2-40B4-BE49-F238E27FC236}">
                <a16:creationId xmlns:a16="http://schemas.microsoft.com/office/drawing/2014/main" id="{79E353DC-1F1F-89C4-BD85-A8394FBF31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485" y="2298357"/>
            <a:ext cx="10915030" cy="2756806"/>
          </a:xfrm>
          <a:prstGeom prst="rect">
            <a:avLst/>
          </a:prstGeom>
          <a:ln w="28575">
            <a:solidFill>
              <a:srgbClr val="7B4983"/>
            </a:solidFill>
          </a:ln>
        </p:spPr>
      </p:pic>
    </p:spTree>
    <p:extLst>
      <p:ext uri="{BB962C8B-B14F-4D97-AF65-F5344CB8AC3E}">
        <p14:creationId xmlns:p14="http://schemas.microsoft.com/office/powerpoint/2010/main" val="34974058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2A06A-5038-639B-4B44-EF1EFB87A73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AEFD750-5395-F44E-689A-78364C9F34E6}"/>
              </a:ext>
            </a:extLst>
          </p:cNvPr>
          <p:cNvSpPr txBox="1"/>
          <p:nvPr/>
        </p:nvSpPr>
        <p:spPr>
          <a:xfrm>
            <a:off x="6106160" y="2643742"/>
            <a:ext cx="6482080" cy="2585323"/>
          </a:xfrm>
          <a:prstGeom prst="rect">
            <a:avLst/>
          </a:prstGeom>
          <a:noFill/>
        </p:spPr>
        <p:txBody>
          <a:bodyPr wrap="square" rtlCol="0">
            <a:spAutoFit/>
          </a:bodyPr>
          <a:lstStyle/>
          <a:p>
            <a:pPr marL="685800" indent="-685800" algn="l">
              <a:buFont typeface="Arial" panose="020B0604020202020204" pitchFamily="34" charset="0"/>
              <a:buChar char="•"/>
            </a:pPr>
            <a:r>
              <a:rPr lang="en-US" sz="5400" b="1" i="0" u="none" strike="noStrike" baseline="0" dirty="0">
                <a:solidFill>
                  <a:srgbClr val="4B294B"/>
                </a:solidFill>
                <a:latin typeface="Lucida Sans Unicode" panose="020B0602030504020204" pitchFamily="34" charset="0"/>
                <a:cs typeface="Lucida Sans Unicode" panose="020B0602030504020204" pitchFamily="34" charset="0"/>
              </a:rPr>
              <a:t>ChatGPT</a:t>
            </a:r>
            <a:endParaRPr lang="ru-RU" sz="5400" b="1" dirty="0">
              <a:solidFill>
                <a:srgbClr val="4B294B"/>
              </a:solidFill>
              <a:latin typeface="Lucida Sans Unicode" panose="020B0602030504020204" pitchFamily="34" charset="0"/>
              <a:cs typeface="Lucida Sans Unicode" panose="020B0602030504020204" pitchFamily="34" charset="0"/>
            </a:endParaRPr>
          </a:p>
          <a:p>
            <a:pPr marL="685800" indent="-685800" algn="l">
              <a:buFont typeface="Arial" panose="020B0604020202020204" pitchFamily="34" charset="0"/>
              <a:buChar char="•"/>
            </a:pPr>
            <a:r>
              <a:rPr lang="en-US" sz="5400" b="1" i="0" u="none" strike="noStrike" baseline="0" dirty="0" err="1">
                <a:solidFill>
                  <a:srgbClr val="4B294B"/>
                </a:solidFill>
                <a:latin typeface="Lucida Sans Unicode" panose="020B0602030504020204" pitchFamily="34" charset="0"/>
                <a:cs typeface="Lucida Sans Unicode" panose="020B0602030504020204" pitchFamily="34" charset="0"/>
              </a:rPr>
              <a:t>GigaChat</a:t>
            </a:r>
            <a:endParaRPr lang="ru-RU" sz="5400" b="1" dirty="0">
              <a:solidFill>
                <a:srgbClr val="4B294B"/>
              </a:solidFill>
              <a:latin typeface="Lucida Sans Unicode" panose="020B0602030504020204" pitchFamily="34" charset="0"/>
              <a:cs typeface="Lucida Sans Unicode" panose="020B0602030504020204" pitchFamily="34" charset="0"/>
            </a:endParaRPr>
          </a:p>
          <a:p>
            <a:pPr marL="685800" indent="-685800" algn="l">
              <a:buFont typeface="Arial" panose="020B0604020202020204" pitchFamily="34" charset="0"/>
              <a:buChar char="•"/>
            </a:pPr>
            <a:r>
              <a:rPr lang="en-US" sz="5400" b="1" i="0" u="none" strike="noStrike" baseline="0" dirty="0" err="1">
                <a:solidFill>
                  <a:srgbClr val="4B294B"/>
                </a:solidFill>
                <a:latin typeface="Lucida Sans Unicode" panose="020B0602030504020204" pitchFamily="34" charset="0"/>
                <a:cs typeface="Lucida Sans Unicode" panose="020B0602030504020204" pitchFamily="34" charset="0"/>
              </a:rPr>
              <a:t>YandexGPT</a:t>
            </a:r>
            <a:endParaRPr lang="ru-RU" sz="5400" b="1" i="0" u="none" strike="noStrike" baseline="0" dirty="0">
              <a:solidFill>
                <a:srgbClr val="4B294B"/>
              </a:solidFill>
              <a:latin typeface="Lucida Sans Unicode" panose="020B0602030504020204" pitchFamily="34" charset="0"/>
              <a:cs typeface="Lucida Sans Unicode" panose="020B0602030504020204" pitchFamily="34" charset="0"/>
            </a:endParaRPr>
          </a:p>
        </p:txBody>
      </p:sp>
      <p:sp>
        <p:nvSpPr>
          <p:cNvPr id="4" name="TextBox 3">
            <a:extLst>
              <a:ext uri="{FF2B5EF4-FFF2-40B4-BE49-F238E27FC236}">
                <a16:creationId xmlns:a16="http://schemas.microsoft.com/office/drawing/2014/main" id="{D3DF7602-1D4C-0A33-5C63-7301F1422CCF}"/>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ru-RU" sz="1000" b="1" i="0" u="none" strike="noStrike" baseline="0" dirty="0">
              <a:solidFill>
                <a:srgbClr val="4D1354"/>
              </a:solidFill>
              <a:latin typeface="Lucida Sans Unicode" panose="020B0602030504020204" pitchFamily="34" charset="0"/>
              <a:cs typeface="Lucida Sans Unicode" panose="020B0602030504020204" pitchFamily="34" charset="0"/>
            </a:endParaRPr>
          </a:p>
          <a:p>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ТЕКСТОВЫЕ НЕЙРОСЕТИ</a:t>
            </a: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5" name="Рисунок 4">
            <a:extLst>
              <a:ext uri="{FF2B5EF4-FFF2-40B4-BE49-F238E27FC236}">
                <a16:creationId xmlns:a16="http://schemas.microsoft.com/office/drawing/2014/main" id="{04C6D3B1-E6BD-D4D9-0747-AD01C865FF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3440" y="1715849"/>
            <a:ext cx="4441111" cy="4441111"/>
          </a:xfrm>
          <a:prstGeom prst="rect">
            <a:avLst/>
          </a:prstGeom>
        </p:spPr>
      </p:pic>
    </p:spTree>
    <p:extLst>
      <p:ext uri="{BB962C8B-B14F-4D97-AF65-F5344CB8AC3E}">
        <p14:creationId xmlns:p14="http://schemas.microsoft.com/office/powerpoint/2010/main" val="41530489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B7B19F-BD3A-21CD-5E03-21A94A134CD9}"/>
            </a:ext>
          </a:extLst>
        </p:cNvPr>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9D6D7657-7FE0-3CBB-F781-779041DEC6A8}"/>
              </a:ext>
            </a:extLst>
          </p:cNvPr>
          <p:cNvGraphicFramePr>
            <a:graphicFrameLocks noGrp="1"/>
          </p:cNvGraphicFramePr>
          <p:nvPr>
            <p:extLst>
              <p:ext uri="{D42A27DB-BD31-4B8C-83A1-F6EECF244321}">
                <p14:modId xmlns:p14="http://schemas.microsoft.com/office/powerpoint/2010/main" val="961963825"/>
              </p:ext>
            </p:extLst>
          </p:nvPr>
        </p:nvGraphicFramePr>
        <p:xfrm>
          <a:off x="1473200" y="428414"/>
          <a:ext cx="9245600" cy="6001172"/>
        </p:xfrm>
        <a:graphic>
          <a:graphicData uri="http://schemas.openxmlformats.org/drawingml/2006/table">
            <a:tbl>
              <a:tblPr firstRow="1" bandRow="1">
                <a:tableStyleId>{5C22544A-7EE6-4342-B048-85BDC9FD1C3A}</a:tableStyleId>
              </a:tblPr>
              <a:tblGrid>
                <a:gridCol w="2468880">
                  <a:extLst>
                    <a:ext uri="{9D8B030D-6E8A-4147-A177-3AD203B41FA5}">
                      <a16:colId xmlns:a16="http://schemas.microsoft.com/office/drawing/2014/main" val="579024650"/>
                    </a:ext>
                  </a:extLst>
                </a:gridCol>
                <a:gridCol w="2438400">
                  <a:extLst>
                    <a:ext uri="{9D8B030D-6E8A-4147-A177-3AD203B41FA5}">
                      <a16:colId xmlns:a16="http://schemas.microsoft.com/office/drawing/2014/main" val="2926395918"/>
                    </a:ext>
                  </a:extLst>
                </a:gridCol>
                <a:gridCol w="2306320">
                  <a:extLst>
                    <a:ext uri="{9D8B030D-6E8A-4147-A177-3AD203B41FA5}">
                      <a16:colId xmlns:a16="http://schemas.microsoft.com/office/drawing/2014/main" val="2067491021"/>
                    </a:ext>
                  </a:extLst>
                </a:gridCol>
                <a:gridCol w="2032000">
                  <a:extLst>
                    <a:ext uri="{9D8B030D-6E8A-4147-A177-3AD203B41FA5}">
                      <a16:colId xmlns:a16="http://schemas.microsoft.com/office/drawing/2014/main" val="1829566653"/>
                    </a:ext>
                  </a:extLst>
                </a:gridCol>
              </a:tblGrid>
              <a:tr h="879544">
                <a:tc>
                  <a:txBody>
                    <a:bodyPr/>
                    <a:lstStyle/>
                    <a:p>
                      <a:pPr algn="ctr">
                        <a:lnSpc>
                          <a:spcPct val="150000"/>
                        </a:lnSpc>
                      </a:pPr>
                      <a:r>
                        <a:rPr lang="ru-RU"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Нейросеть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ru-RU"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p>
                      <a:pPr algn="ctr"/>
                      <a:r>
                        <a:rPr lang="fr-FR"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C h a t G P 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ru-RU"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p>
                      <a:pPr algn="ctr"/>
                      <a:r>
                        <a:rPr lang="pt-BR"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G i g a C h a 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ru-RU"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p>
                      <a:pPr algn="ctr"/>
                      <a:r>
                        <a:rPr lang="pt-BR"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Y a n d e x G P 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25623874"/>
                  </a:ext>
                </a:extLst>
              </a:tr>
              <a:tr h="879544">
                <a:tc>
                  <a:txBody>
                    <a:bodyPr/>
                    <a:lstStyle/>
                    <a:p>
                      <a:pPr algn="ctr">
                        <a:lnSpc>
                          <a:spcPct val="150000"/>
                        </a:lnSpc>
                      </a:pPr>
                      <a:r>
                        <a:rPr lang="ru-RU"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Разработчик</a:t>
                      </a:r>
                      <a:endParaRPr lang="ru-RU" sz="1800" b="0"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ru-RU" sz="1800" b="1" i="0" u="none" strike="noStrike" kern="1200" baseline="0" dirty="0">
                        <a:solidFill>
                          <a:schemeClr val="dk1"/>
                        </a:solidFill>
                        <a:latin typeface="+mn-lt"/>
                        <a:ea typeface="+mn-ea"/>
                        <a:cs typeface="+mn-cs"/>
                      </a:endParaRPr>
                    </a:p>
                    <a:p>
                      <a:pPr algn="ctr"/>
                      <a:r>
                        <a:rPr lang="pt-BR" sz="1800" b="1" i="0" u="none" strike="noStrike" kern="1200" baseline="0" dirty="0">
                          <a:solidFill>
                            <a:schemeClr val="dk1"/>
                          </a:solidFill>
                          <a:latin typeface="+mn-lt"/>
                          <a:ea typeface="+mn-ea"/>
                          <a:cs typeface="+mn-cs"/>
                        </a:rPr>
                        <a:t>OpenAl</a:t>
                      </a:r>
                    </a:p>
                    <a:p>
                      <a:pPr algn="ctr"/>
                      <a:endParaRPr lang="ru-RU"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ru-RU" sz="1800" b="1" i="0" u="none" strike="noStrike" kern="1200" baseline="0" dirty="0">
                        <a:solidFill>
                          <a:schemeClr val="dk1"/>
                        </a:solidFill>
                        <a:latin typeface="+mn-lt"/>
                        <a:ea typeface="+mn-ea"/>
                        <a:cs typeface="+mn-cs"/>
                      </a:endParaRPr>
                    </a:p>
                    <a:p>
                      <a:pPr algn="ctr"/>
                      <a:r>
                        <a:rPr lang="ru-RU" sz="1800" b="1" i="0" u="none" strike="noStrike" kern="1200" baseline="0" dirty="0">
                          <a:solidFill>
                            <a:schemeClr val="dk1"/>
                          </a:solidFill>
                          <a:latin typeface="+mn-lt"/>
                          <a:ea typeface="+mn-ea"/>
                          <a:cs typeface="+mn-cs"/>
                        </a:rPr>
                        <a:t>СБЕР</a:t>
                      </a:r>
                    </a:p>
                    <a:p>
                      <a:pPr algn="ctr"/>
                      <a:endParaRPr lang="ru-RU"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endParaRPr lang="ru-RU" sz="1800" b="1" i="0" u="none" strike="noStrike" kern="1200" baseline="0" dirty="0">
                        <a:solidFill>
                          <a:schemeClr val="dk1"/>
                        </a:solidFill>
                        <a:latin typeface="+mn-lt"/>
                        <a:ea typeface="+mn-ea"/>
                        <a:cs typeface="+mn-cs"/>
                      </a:endParaRPr>
                    </a:p>
                    <a:p>
                      <a:pPr algn="ctr"/>
                      <a:r>
                        <a:rPr lang="ru-RU" sz="1800" b="1" i="0" u="none" strike="noStrike" kern="1200" baseline="0" dirty="0">
                          <a:solidFill>
                            <a:schemeClr val="dk1"/>
                          </a:solidFill>
                          <a:latin typeface="+mn-lt"/>
                          <a:ea typeface="+mn-ea"/>
                          <a:cs typeface="+mn-cs"/>
                        </a:rPr>
                        <a:t>ЯНДЕКС</a:t>
                      </a:r>
                    </a:p>
                    <a:p>
                      <a:pPr algn="ctr"/>
                      <a:endParaRPr lang="ru-RU"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34681851"/>
                  </a:ext>
                </a:extLst>
              </a:tr>
              <a:tr h="879544">
                <a:tc>
                  <a:txBody>
                    <a:bodyPr/>
                    <a:lstStyle/>
                    <a:p>
                      <a:pPr algn="ctr">
                        <a:lnSpc>
                          <a:spcPct val="150000"/>
                        </a:lnSpc>
                      </a:pPr>
                      <a:r>
                        <a:rPr lang="ru-RU"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Бесплатно </a:t>
                      </a:r>
                      <a:endParaRPr lang="ru-RU" sz="1800" b="0"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endParaRPr lang="ru-RU" sz="1800" b="1" i="0" u="none" strike="noStrike" kern="1200" baseline="0" dirty="0">
                        <a:solidFill>
                          <a:schemeClr val="dk1"/>
                        </a:solidFill>
                        <a:latin typeface="+mn-lt"/>
                        <a:ea typeface="+mn-ea"/>
                        <a:cs typeface="+mn-cs"/>
                      </a:endParaRPr>
                    </a:p>
                    <a:p>
                      <a:pPr algn="ctr"/>
                      <a:r>
                        <a:rPr lang="ru-RU" sz="1800" b="1" i="0" u="none" strike="noStrike" kern="1200" baseline="0" dirty="0">
                          <a:solidFill>
                            <a:schemeClr val="dk1"/>
                          </a:solidFill>
                          <a:latin typeface="+mn-lt"/>
                          <a:ea typeface="+mn-ea"/>
                          <a:cs typeface="+mn-cs"/>
                        </a:rPr>
                        <a:t>ТОЛЬКО </a:t>
                      </a:r>
                      <a:r>
                        <a:rPr lang="en-US" sz="1800" b="1" i="0" u="none" strike="noStrike" kern="1200" baseline="0" dirty="0">
                          <a:solidFill>
                            <a:schemeClr val="dk1"/>
                          </a:solidFill>
                          <a:latin typeface="+mn-lt"/>
                          <a:ea typeface="+mn-ea"/>
                          <a:cs typeface="+mn-cs"/>
                        </a:rPr>
                        <a:t>ChatGPT - 3 . 5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13153663"/>
                  </a:ext>
                </a:extLst>
              </a:tr>
              <a:tr h="638885">
                <a:tc>
                  <a:txBody>
                    <a:bodyPr/>
                    <a:lstStyle/>
                    <a:p>
                      <a:pPr algn="ctr">
                        <a:lnSpc>
                          <a:spcPct val="150000"/>
                        </a:lnSpc>
                      </a:pPr>
                      <a:r>
                        <a:rPr lang="ru-RU"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Русский язык</a:t>
                      </a:r>
                      <a:endParaRPr lang="ru-RU" sz="1800" b="0"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27782230"/>
                  </a:ext>
                </a:extLst>
              </a:tr>
              <a:tr h="661153">
                <a:tc>
                  <a:txBody>
                    <a:bodyPr/>
                    <a:lstStyle/>
                    <a:p>
                      <a:pPr algn="ctr">
                        <a:lnSpc>
                          <a:spcPct val="150000"/>
                        </a:lnSpc>
                      </a:pPr>
                      <a:r>
                        <a:rPr lang="ru-RU"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Регистрация</a:t>
                      </a:r>
                      <a:endParaRPr lang="ru-RU" sz="1800" b="0"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ru-RU" b="1" dirty="0"/>
                        <a:t>НЕТ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03960970"/>
                  </a:ext>
                </a:extLst>
              </a:tr>
              <a:tr h="1089050">
                <a:tc>
                  <a:txBody>
                    <a:bodyPr/>
                    <a:lstStyle/>
                    <a:p>
                      <a:pPr algn="ctr">
                        <a:lnSpc>
                          <a:spcPct val="150000"/>
                        </a:lnSpc>
                      </a:pPr>
                      <a:r>
                        <a:rPr lang="ru-RU"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Генерация картинок</a:t>
                      </a:r>
                      <a:endParaRPr lang="ru-RU" sz="1800" b="0"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ТОЛЬКО </a:t>
                      </a:r>
                      <a:r>
                        <a:rPr lang="en-US" sz="1800" b="1" i="0" u="none" strike="noStrike" kern="1200" baseline="0" dirty="0">
                          <a:solidFill>
                            <a:schemeClr val="dk1"/>
                          </a:solidFill>
                          <a:latin typeface="+mn-lt"/>
                          <a:ea typeface="+mn-ea"/>
                          <a:cs typeface="+mn-cs"/>
                        </a:rPr>
                        <a:t>ChatGPT– 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НЕТ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40077176"/>
                  </a:ext>
                </a:extLst>
              </a:tr>
              <a:tr h="868884">
                <a:tc>
                  <a:txBody>
                    <a:bodyPr/>
                    <a:lstStyle/>
                    <a:p>
                      <a:pPr algn="ctr">
                        <a:lnSpc>
                          <a:spcPct val="150000"/>
                        </a:lnSpc>
                      </a:pPr>
                      <a:r>
                        <a:rPr lang="en-US" sz="18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VPN</a:t>
                      </a:r>
                      <a:endParaRPr lang="ru-RU" sz="1800" b="0"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НЕТ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НЕТ</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22760993"/>
                  </a:ext>
                </a:extLst>
              </a:tr>
            </a:tbl>
          </a:graphicData>
        </a:graphic>
      </p:graphicFrame>
    </p:spTree>
    <p:extLst>
      <p:ext uri="{BB962C8B-B14F-4D97-AF65-F5344CB8AC3E}">
        <p14:creationId xmlns:p14="http://schemas.microsoft.com/office/powerpoint/2010/main" val="14099423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9BEC8-CA32-AA67-3D06-8C58D23C3EF2}"/>
            </a:ext>
          </a:extLst>
        </p:cNvPr>
        <p:cNvGrpSpPr/>
        <p:nvPr/>
      </p:nvGrpSpPr>
      <p:grpSpPr>
        <a:xfrm>
          <a:off x="0" y="0"/>
          <a:ext cx="0" cy="0"/>
          <a:chOff x="0" y="0"/>
          <a:chExt cx="0" cy="0"/>
        </a:xfrm>
      </p:grpSpPr>
      <p:sp>
        <p:nvSpPr>
          <p:cNvPr id="25" name="Прямоугольник: скругленные углы 24">
            <a:extLst>
              <a:ext uri="{FF2B5EF4-FFF2-40B4-BE49-F238E27FC236}">
                <a16:creationId xmlns:a16="http://schemas.microsoft.com/office/drawing/2014/main" id="{A4217F9A-9A9D-E737-D2C0-C8E52A4D61AE}"/>
              </a:ext>
            </a:extLst>
          </p:cNvPr>
          <p:cNvSpPr/>
          <p:nvPr/>
        </p:nvSpPr>
        <p:spPr>
          <a:xfrm>
            <a:off x="2768126" y="3962189"/>
            <a:ext cx="2931635" cy="1446546"/>
          </a:xfrm>
          <a:prstGeom prst="roundRect">
            <a:avLst/>
          </a:prstGeom>
          <a:solidFill>
            <a:srgbClr val="7B4983"/>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Прямоугольник: скругленные углы 19">
            <a:extLst>
              <a:ext uri="{FF2B5EF4-FFF2-40B4-BE49-F238E27FC236}">
                <a16:creationId xmlns:a16="http://schemas.microsoft.com/office/drawing/2014/main" id="{12C0192E-3827-01DB-4DAB-6370CF53D461}"/>
              </a:ext>
            </a:extLst>
          </p:cNvPr>
          <p:cNvSpPr/>
          <p:nvPr/>
        </p:nvSpPr>
        <p:spPr>
          <a:xfrm>
            <a:off x="8382473" y="2146499"/>
            <a:ext cx="2769232" cy="1446550"/>
          </a:xfrm>
          <a:prstGeom prst="roundRect">
            <a:avLst/>
          </a:prstGeom>
          <a:solidFill>
            <a:srgbClr val="7B4983"/>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Прямоугольник: скругленные углы 18">
            <a:extLst>
              <a:ext uri="{FF2B5EF4-FFF2-40B4-BE49-F238E27FC236}">
                <a16:creationId xmlns:a16="http://schemas.microsoft.com/office/drawing/2014/main" id="{DE8F927C-DC0A-4061-1592-E437E367E33D}"/>
              </a:ext>
            </a:extLst>
          </p:cNvPr>
          <p:cNvSpPr/>
          <p:nvPr/>
        </p:nvSpPr>
        <p:spPr>
          <a:xfrm>
            <a:off x="4531993" y="2146499"/>
            <a:ext cx="3249930" cy="1446550"/>
          </a:xfrm>
          <a:prstGeom prst="roundRect">
            <a:avLst/>
          </a:prstGeom>
          <a:solidFill>
            <a:srgbClr val="7B4983"/>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скругленные углы 15">
            <a:extLst>
              <a:ext uri="{FF2B5EF4-FFF2-40B4-BE49-F238E27FC236}">
                <a16:creationId xmlns:a16="http://schemas.microsoft.com/office/drawing/2014/main" id="{27637983-26C6-96EF-7FA7-C13A86D23656}"/>
              </a:ext>
            </a:extLst>
          </p:cNvPr>
          <p:cNvSpPr/>
          <p:nvPr/>
        </p:nvSpPr>
        <p:spPr>
          <a:xfrm>
            <a:off x="1241269" y="2146499"/>
            <a:ext cx="2769232" cy="1446550"/>
          </a:xfrm>
          <a:prstGeom prst="roundRect">
            <a:avLst/>
          </a:prstGeom>
          <a:solidFill>
            <a:srgbClr val="7B4983"/>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TextBox 17">
            <a:extLst>
              <a:ext uri="{FF2B5EF4-FFF2-40B4-BE49-F238E27FC236}">
                <a16:creationId xmlns:a16="http://schemas.microsoft.com/office/drawing/2014/main" id="{B7582EAF-F699-5C88-E691-B57AB4E01430}"/>
              </a:ext>
            </a:extLst>
          </p:cNvPr>
          <p:cNvSpPr txBox="1"/>
          <p:nvPr/>
        </p:nvSpPr>
        <p:spPr>
          <a:xfrm>
            <a:off x="223520" y="407887"/>
            <a:ext cx="11744960" cy="892552"/>
          </a:xfrm>
          <a:prstGeom prst="rect">
            <a:avLst/>
          </a:prstGeom>
          <a:solidFill>
            <a:schemeClr val="bg1">
              <a:lumMod val="95000"/>
            </a:schemeClr>
          </a:solidFill>
        </p:spPr>
        <p:txBody>
          <a:bodyPr wrap="square" rtlCol="0" anchor="ctr" anchorCtr="0">
            <a:spAutoFit/>
          </a:bodyPr>
          <a:lstStyle/>
          <a:p>
            <a:endParaRPr lang="pt-BR" sz="8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pPr algn="ctr"/>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 </a:t>
            </a:r>
            <a:r>
              <a:rPr lang="ru-RU" sz="3200" b="1" dirty="0">
                <a:solidFill>
                  <a:srgbClr val="4B294B"/>
                </a:solidFill>
                <a:latin typeface="Lucida Sans Unicode" panose="020B0602030504020204" pitchFamily="34" charset="0"/>
                <a:cs typeface="Lucida Sans Unicode" panose="020B0602030504020204" pitchFamily="34" charset="0"/>
              </a:rPr>
              <a:t>КАК СОСТАВИТЬ </a:t>
            </a:r>
            <a:r>
              <a:rPr lang="ru-RU" sz="3200" b="1" i="0" u="none" strike="noStrike" kern="1200" baseline="0" dirty="0">
                <a:solidFill>
                  <a:srgbClr val="4B294B"/>
                </a:solidFill>
                <a:latin typeface="Lucida Sans Unicode" panose="020B0602030504020204" pitchFamily="34" charset="0"/>
                <a:cs typeface="Lucida Sans Unicode" panose="020B0602030504020204" pitchFamily="34" charset="0"/>
              </a:rPr>
              <a:t>ПРОМПТ ДЛЯ ТЕКСТОВОЙ НЕЙРОСЕТИ </a:t>
            </a:r>
            <a:endParaRPr lang="ru-RU" sz="32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8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sp>
        <p:nvSpPr>
          <p:cNvPr id="12" name="TextBox 11">
            <a:extLst>
              <a:ext uri="{FF2B5EF4-FFF2-40B4-BE49-F238E27FC236}">
                <a16:creationId xmlns:a16="http://schemas.microsoft.com/office/drawing/2014/main" id="{03EFDAF9-9055-C21D-592D-6E1DBECB55C2}"/>
              </a:ext>
            </a:extLst>
          </p:cNvPr>
          <p:cNvSpPr txBox="1"/>
          <p:nvPr/>
        </p:nvSpPr>
        <p:spPr>
          <a:xfrm>
            <a:off x="1235872" y="2361499"/>
            <a:ext cx="2769232" cy="1107996"/>
          </a:xfrm>
          <a:prstGeom prst="rect">
            <a:avLst/>
          </a:prstGeom>
          <a:noFill/>
        </p:spPr>
        <p:txBody>
          <a:bodyPr wrap="square" rtlCol="0">
            <a:spAutoFit/>
          </a:bodyPr>
          <a:lstStyle/>
          <a:p>
            <a:pPr algn="ctr"/>
            <a:r>
              <a:rPr lang="ru-RU" sz="2200" u="none" strike="noStrike" baseline="0" dirty="0">
                <a:solidFill>
                  <a:schemeClr val="bg1">
                    <a:lumMod val="95000"/>
                  </a:schemeClr>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rPr>
              <a:t>Общайтесь с нейросетью, как с человеком</a:t>
            </a:r>
            <a:endParaRPr lang="ru-RU" sz="2200" dirty="0">
              <a:solidFill>
                <a:schemeClr val="bg1">
                  <a:lumMod val="95000"/>
                </a:schemeClr>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endParaRPr>
          </a:p>
        </p:txBody>
      </p:sp>
      <p:sp>
        <p:nvSpPr>
          <p:cNvPr id="13" name="TextBox 12">
            <a:extLst>
              <a:ext uri="{FF2B5EF4-FFF2-40B4-BE49-F238E27FC236}">
                <a16:creationId xmlns:a16="http://schemas.microsoft.com/office/drawing/2014/main" id="{CA74C5A2-77BD-6C70-82A2-C0485E30053C}"/>
              </a:ext>
            </a:extLst>
          </p:cNvPr>
          <p:cNvSpPr txBox="1"/>
          <p:nvPr/>
        </p:nvSpPr>
        <p:spPr>
          <a:xfrm>
            <a:off x="4537390" y="2234383"/>
            <a:ext cx="3249930" cy="1446550"/>
          </a:xfrm>
          <a:prstGeom prst="rect">
            <a:avLst/>
          </a:prstGeom>
          <a:noFill/>
        </p:spPr>
        <p:txBody>
          <a:bodyPr wrap="square" rtlCol="0">
            <a:spAutoFit/>
          </a:bodyPr>
          <a:lstStyle/>
          <a:p>
            <a:pPr algn="ctr"/>
            <a:r>
              <a:rPr lang="ru-RU" sz="2200" u="none" strike="noStrike" baseline="0" dirty="0">
                <a:solidFill>
                  <a:schemeClr val="bg1">
                    <a:lumMod val="95000"/>
                  </a:schemeClr>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rPr>
              <a:t>Давайте нейросети как можно больше информации, но без «воды»</a:t>
            </a:r>
            <a:endParaRPr lang="ru-RU" sz="2200" dirty="0">
              <a:solidFill>
                <a:schemeClr val="bg1">
                  <a:lumMod val="95000"/>
                </a:schemeClr>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endParaRPr>
          </a:p>
        </p:txBody>
      </p:sp>
      <p:sp>
        <p:nvSpPr>
          <p:cNvPr id="14" name="TextBox 13">
            <a:extLst>
              <a:ext uri="{FF2B5EF4-FFF2-40B4-BE49-F238E27FC236}">
                <a16:creationId xmlns:a16="http://schemas.microsoft.com/office/drawing/2014/main" id="{8697AFF9-DBD3-C6DD-50AD-875D23BA1C69}"/>
              </a:ext>
            </a:extLst>
          </p:cNvPr>
          <p:cNvSpPr txBox="1"/>
          <p:nvPr/>
        </p:nvSpPr>
        <p:spPr>
          <a:xfrm>
            <a:off x="8159270" y="2361499"/>
            <a:ext cx="3215638" cy="1107996"/>
          </a:xfrm>
          <a:prstGeom prst="rect">
            <a:avLst/>
          </a:prstGeom>
          <a:noFill/>
        </p:spPr>
        <p:txBody>
          <a:bodyPr wrap="square" rtlCol="0">
            <a:spAutoFit/>
          </a:bodyPr>
          <a:lstStyle/>
          <a:p>
            <a:pPr algn="ctr"/>
            <a:r>
              <a:rPr lang="ru-RU" sz="2200" u="none" strike="noStrike" baseline="0" dirty="0">
                <a:solidFill>
                  <a:schemeClr val="bg1"/>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rPr>
              <a:t>На каждую новую тему создавайте новый чат</a:t>
            </a:r>
            <a:endParaRPr lang="ru-RU" sz="2200" dirty="0">
              <a:solidFill>
                <a:schemeClr val="bg1"/>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endParaRPr>
          </a:p>
        </p:txBody>
      </p:sp>
      <p:sp>
        <p:nvSpPr>
          <p:cNvPr id="22" name="Прямоугольник: скругленные углы 21">
            <a:extLst>
              <a:ext uri="{FF2B5EF4-FFF2-40B4-BE49-F238E27FC236}">
                <a16:creationId xmlns:a16="http://schemas.microsoft.com/office/drawing/2014/main" id="{1104B189-AEF8-DA2A-9A7C-67221AA56293}"/>
              </a:ext>
            </a:extLst>
          </p:cNvPr>
          <p:cNvSpPr/>
          <p:nvPr/>
        </p:nvSpPr>
        <p:spPr>
          <a:xfrm>
            <a:off x="6492240" y="3962189"/>
            <a:ext cx="2931635" cy="1446550"/>
          </a:xfrm>
          <a:prstGeom prst="roundRect">
            <a:avLst/>
          </a:prstGeom>
          <a:solidFill>
            <a:srgbClr val="7B4983"/>
          </a:solidFill>
          <a:ln w="285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a:extLst>
              <a:ext uri="{FF2B5EF4-FFF2-40B4-BE49-F238E27FC236}">
                <a16:creationId xmlns:a16="http://schemas.microsoft.com/office/drawing/2014/main" id="{AFD1C4A3-0545-2567-9426-C082BE2446EF}"/>
              </a:ext>
            </a:extLst>
          </p:cNvPr>
          <p:cNvSpPr txBox="1"/>
          <p:nvPr/>
        </p:nvSpPr>
        <p:spPr>
          <a:xfrm>
            <a:off x="2844643" y="4145560"/>
            <a:ext cx="2769232" cy="1107996"/>
          </a:xfrm>
          <a:prstGeom prst="rect">
            <a:avLst/>
          </a:prstGeom>
          <a:noFill/>
        </p:spPr>
        <p:txBody>
          <a:bodyPr wrap="square" rtlCol="0">
            <a:spAutoFit/>
          </a:bodyPr>
          <a:lstStyle/>
          <a:p>
            <a:pPr algn="ctr"/>
            <a:r>
              <a:rPr lang="ru-RU" sz="2200" i="0" u="none" strike="noStrike" baseline="0" dirty="0">
                <a:solidFill>
                  <a:schemeClr val="bg1"/>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rPr>
              <a:t>Предлагайте</a:t>
            </a:r>
          </a:p>
          <a:p>
            <a:pPr algn="ctr"/>
            <a:r>
              <a:rPr lang="ru-RU" sz="2200" i="0" u="none" strike="noStrike" baseline="0" dirty="0">
                <a:solidFill>
                  <a:schemeClr val="bg1"/>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rPr>
              <a:t>нейросети примеры</a:t>
            </a:r>
            <a:endParaRPr lang="ru-RU" sz="2200" dirty="0">
              <a:solidFill>
                <a:schemeClr val="bg1"/>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endParaRPr>
          </a:p>
        </p:txBody>
      </p:sp>
      <p:sp>
        <p:nvSpPr>
          <p:cNvPr id="24" name="TextBox 23">
            <a:extLst>
              <a:ext uri="{FF2B5EF4-FFF2-40B4-BE49-F238E27FC236}">
                <a16:creationId xmlns:a16="http://schemas.microsoft.com/office/drawing/2014/main" id="{F4DF8EDA-17C2-A2DE-8B16-13704A047A26}"/>
              </a:ext>
            </a:extLst>
          </p:cNvPr>
          <p:cNvSpPr txBox="1"/>
          <p:nvPr/>
        </p:nvSpPr>
        <p:spPr>
          <a:xfrm>
            <a:off x="6431280" y="4127739"/>
            <a:ext cx="3078480" cy="1107996"/>
          </a:xfrm>
          <a:prstGeom prst="rect">
            <a:avLst/>
          </a:prstGeom>
          <a:noFill/>
        </p:spPr>
        <p:txBody>
          <a:bodyPr wrap="square" rtlCol="0">
            <a:spAutoFit/>
          </a:bodyPr>
          <a:lstStyle/>
          <a:p>
            <a:pPr algn="ctr"/>
            <a:r>
              <a:rPr lang="ru-RU" sz="2200" i="0" u="none" strike="noStrike" baseline="0" dirty="0">
                <a:solidFill>
                  <a:schemeClr val="bg1"/>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rPr>
              <a:t>Не бойтесь ошибаться и проявлять фантазию</a:t>
            </a:r>
            <a:endParaRPr lang="ru-RU" sz="2200" dirty="0">
              <a:solidFill>
                <a:schemeClr val="bg1"/>
              </a:solidFill>
              <a:effectLst>
                <a:outerShdw blurRad="38100" dist="38100" dir="2700000" algn="tl">
                  <a:srgbClr val="000000">
                    <a:alpha val="43137"/>
                  </a:srgbClr>
                </a:outerShdw>
              </a:effectLst>
              <a:latin typeface="Lucida Sans Unicode" panose="020B0602030504020204" pitchFamily="34" charset="0"/>
              <a:cs typeface="Lucida Sans Unicode" panose="020B0602030504020204" pitchFamily="34" charset="0"/>
            </a:endParaRPr>
          </a:p>
        </p:txBody>
      </p:sp>
      <p:cxnSp>
        <p:nvCxnSpPr>
          <p:cNvPr id="31" name="Прямая соединительная линия 30">
            <a:extLst>
              <a:ext uri="{FF2B5EF4-FFF2-40B4-BE49-F238E27FC236}">
                <a16:creationId xmlns:a16="http://schemas.microsoft.com/office/drawing/2014/main" id="{3E707DB5-A112-DB83-4FAE-0CD65470FABF}"/>
              </a:ext>
            </a:extLst>
          </p:cNvPr>
          <p:cNvCxnSpPr>
            <a:cxnSpLocks/>
            <a:stCxn id="16" idx="3"/>
            <a:endCxn id="19" idx="1"/>
          </p:cNvCxnSpPr>
          <p:nvPr/>
        </p:nvCxnSpPr>
        <p:spPr>
          <a:xfrm>
            <a:off x="4010501" y="2869774"/>
            <a:ext cx="521492"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a:extLst>
              <a:ext uri="{FF2B5EF4-FFF2-40B4-BE49-F238E27FC236}">
                <a16:creationId xmlns:a16="http://schemas.microsoft.com/office/drawing/2014/main" id="{6359761D-7102-78F4-3965-30D3F5841196}"/>
              </a:ext>
            </a:extLst>
          </p:cNvPr>
          <p:cNvCxnSpPr>
            <a:cxnSpLocks/>
          </p:cNvCxnSpPr>
          <p:nvPr/>
        </p:nvCxnSpPr>
        <p:spPr>
          <a:xfrm>
            <a:off x="7781923" y="2869774"/>
            <a:ext cx="60055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4D93E078-BFB8-FC95-0F56-A4420866BB1A}"/>
              </a:ext>
            </a:extLst>
          </p:cNvPr>
          <p:cNvCxnSpPr>
            <a:cxnSpLocks/>
          </p:cNvCxnSpPr>
          <p:nvPr/>
        </p:nvCxnSpPr>
        <p:spPr>
          <a:xfrm>
            <a:off x="5699760" y="4607134"/>
            <a:ext cx="792479"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1491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32C7C2-BA55-AA7C-0B19-D4250E8FE25D}"/>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C9FC4B74-872E-F68E-97F6-13C87DEB844E}"/>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pt-BR" sz="8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pPr algn="ctr"/>
            <a:r>
              <a:rPr lang="ru-RU" sz="4000" b="1" i="0" u="none" strike="noStrike" kern="1200" baseline="0" dirty="0">
                <a:solidFill>
                  <a:srgbClr val="4B294B"/>
                </a:solidFill>
                <a:latin typeface="Lucida Sans Unicode" panose="020B0602030504020204" pitchFamily="34" charset="0"/>
                <a:cs typeface="Lucida Sans Unicode" panose="020B0602030504020204" pitchFamily="34" charset="0"/>
              </a:rPr>
              <a:t>Ф</a:t>
            </a:r>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ОРМУЛА УНИВЕРСАЛЬНОГО ПРОМПТА </a:t>
            </a:r>
            <a:endParaRPr lang="ru-RU" sz="36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8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5" name="Рисунок 4">
            <a:extLst>
              <a:ext uri="{FF2B5EF4-FFF2-40B4-BE49-F238E27FC236}">
                <a16:creationId xmlns:a16="http://schemas.microsoft.com/office/drawing/2014/main" id="{5DF22CCC-F9D2-DD24-BB40-FFC915A26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840" y="3360214"/>
            <a:ext cx="7538720" cy="1227529"/>
          </a:xfrm>
          <a:prstGeom prst="rect">
            <a:avLst/>
          </a:prstGeom>
          <a:ln w="28575">
            <a:solidFill>
              <a:srgbClr val="7030A0"/>
            </a:solidFill>
          </a:ln>
        </p:spPr>
      </p:pic>
      <p:pic>
        <p:nvPicPr>
          <p:cNvPr id="2" name="Рисунок 1">
            <a:extLst>
              <a:ext uri="{FF2B5EF4-FFF2-40B4-BE49-F238E27FC236}">
                <a16:creationId xmlns:a16="http://schemas.microsoft.com/office/drawing/2014/main" id="{4AD2EFBC-493C-6D3F-CF45-282720FC3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5280" y="2063899"/>
            <a:ext cx="3820160" cy="3820160"/>
          </a:xfrm>
          <a:prstGeom prst="rect">
            <a:avLst/>
          </a:prstGeom>
          <a:ln w="28575">
            <a:solidFill>
              <a:srgbClr val="7030A0"/>
            </a:solidFill>
          </a:ln>
        </p:spPr>
      </p:pic>
    </p:spTree>
    <p:extLst>
      <p:ext uri="{BB962C8B-B14F-4D97-AF65-F5344CB8AC3E}">
        <p14:creationId xmlns:p14="http://schemas.microsoft.com/office/powerpoint/2010/main" val="1658261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D1C1BB-6FAA-A6E8-255F-3A1D321732FD}"/>
              </a:ext>
            </a:extLst>
          </p:cNvPr>
          <p:cNvSpPr txBox="1"/>
          <p:nvPr/>
        </p:nvSpPr>
        <p:spPr>
          <a:xfrm>
            <a:off x="712237" y="881742"/>
            <a:ext cx="4460033" cy="1200329"/>
          </a:xfrm>
          <a:prstGeom prst="rect">
            <a:avLst/>
          </a:prstGeom>
          <a:solidFill>
            <a:srgbClr val="DCC9EF"/>
          </a:solidFill>
          <a:ln w="38100">
            <a:solidFill>
              <a:srgbClr val="7030A0"/>
            </a:solidFill>
          </a:ln>
        </p:spPr>
        <p:txBody>
          <a:bodyPr wrap="square" rtlCol="0">
            <a:spAutoFit/>
          </a:bodyPr>
          <a:lstStyle/>
          <a:p>
            <a:pPr algn="just"/>
            <a:r>
              <a:rPr lang="ru-RU" sz="1800" b="1" i="0" u="none" strike="noStrike" baseline="0" dirty="0">
                <a:solidFill>
                  <a:srgbClr val="7030A0"/>
                </a:solidFill>
                <a:latin typeface="HK Grotesk"/>
              </a:rPr>
              <a:t>ЦЕЛЬ — это результат, к которому мы хотим прийти после диалога с </a:t>
            </a:r>
            <a:r>
              <a:rPr lang="en-US" sz="1800" b="1" i="0" u="none" strike="noStrike" baseline="0" dirty="0">
                <a:solidFill>
                  <a:srgbClr val="7030A0"/>
                </a:solidFill>
                <a:latin typeface="HK Grotesk"/>
              </a:rPr>
              <a:t>ChatGPT. </a:t>
            </a:r>
            <a:r>
              <a:rPr lang="ru-RU" sz="1800" b="1" i="0" u="none" strike="noStrike" baseline="0" dirty="0">
                <a:solidFill>
                  <a:srgbClr val="7030A0"/>
                </a:solidFill>
                <a:latin typeface="HK Grotesk"/>
              </a:rPr>
              <a:t>Например, «Я хочу придумать идею для нового проекта библиотеки». </a:t>
            </a:r>
            <a:endParaRPr lang="ru-RU" dirty="0">
              <a:solidFill>
                <a:srgbClr val="7030A0"/>
              </a:solidFill>
            </a:endParaRPr>
          </a:p>
        </p:txBody>
      </p:sp>
      <p:sp>
        <p:nvSpPr>
          <p:cNvPr id="3" name="TextBox 2">
            <a:extLst>
              <a:ext uri="{FF2B5EF4-FFF2-40B4-BE49-F238E27FC236}">
                <a16:creationId xmlns:a16="http://schemas.microsoft.com/office/drawing/2014/main" id="{A2FF838C-AD24-95C3-BF9F-6A372E023202}"/>
              </a:ext>
            </a:extLst>
          </p:cNvPr>
          <p:cNvSpPr txBox="1"/>
          <p:nvPr/>
        </p:nvSpPr>
        <p:spPr>
          <a:xfrm>
            <a:off x="7019731" y="898071"/>
            <a:ext cx="4460033" cy="1200329"/>
          </a:xfrm>
          <a:prstGeom prst="rect">
            <a:avLst/>
          </a:prstGeom>
          <a:solidFill>
            <a:srgbClr val="DCC9EF"/>
          </a:solidFill>
          <a:ln w="38100">
            <a:solidFill>
              <a:srgbClr val="7030A0"/>
            </a:solidFill>
          </a:ln>
        </p:spPr>
        <p:txBody>
          <a:bodyPr wrap="square" rtlCol="0">
            <a:spAutoFit/>
          </a:bodyPr>
          <a:lstStyle/>
          <a:p>
            <a:pPr algn="just"/>
            <a:r>
              <a:rPr lang="ru-RU" sz="1800" b="1" i="0" u="none" strike="noStrike" baseline="0" dirty="0">
                <a:solidFill>
                  <a:srgbClr val="7030A0"/>
                </a:solidFill>
                <a:latin typeface="HK Grotesk"/>
              </a:rPr>
              <a:t>ЗАДАЧА — это то, что должна сделать нейросеть. Чем конкретнее задача, тем лучше : «Напиши (составь, придумай) пост для социальной сети </a:t>
            </a:r>
            <a:r>
              <a:rPr lang="ru-RU" sz="1800" b="1" i="0" u="none" strike="noStrike" baseline="0" dirty="0" err="1">
                <a:solidFill>
                  <a:srgbClr val="7030A0"/>
                </a:solidFill>
                <a:latin typeface="HK Grotesk"/>
              </a:rPr>
              <a:t>Вконтакте</a:t>
            </a:r>
            <a:r>
              <a:rPr lang="ru-RU" sz="1800" b="1" i="0" u="none" strike="noStrike" baseline="0" dirty="0">
                <a:solidFill>
                  <a:srgbClr val="7030A0"/>
                </a:solidFill>
                <a:latin typeface="HK Grotesk"/>
              </a:rPr>
              <a:t>»</a:t>
            </a:r>
            <a:endParaRPr lang="ru-RU" dirty="0">
              <a:solidFill>
                <a:srgbClr val="7030A0"/>
              </a:solidFill>
            </a:endParaRPr>
          </a:p>
        </p:txBody>
      </p:sp>
      <p:sp>
        <p:nvSpPr>
          <p:cNvPr id="4" name="TextBox 3">
            <a:extLst>
              <a:ext uri="{FF2B5EF4-FFF2-40B4-BE49-F238E27FC236}">
                <a16:creationId xmlns:a16="http://schemas.microsoft.com/office/drawing/2014/main" id="{E15E2591-7690-8BF8-00DB-BED85E2CE7D7}"/>
              </a:ext>
            </a:extLst>
          </p:cNvPr>
          <p:cNvSpPr txBox="1"/>
          <p:nvPr/>
        </p:nvSpPr>
        <p:spPr>
          <a:xfrm>
            <a:off x="216159" y="2407067"/>
            <a:ext cx="5452188" cy="1477328"/>
          </a:xfrm>
          <a:prstGeom prst="rect">
            <a:avLst/>
          </a:prstGeom>
          <a:solidFill>
            <a:srgbClr val="DCC9EF"/>
          </a:solidFill>
          <a:ln w="38100">
            <a:solidFill>
              <a:srgbClr val="7030A0"/>
            </a:solidFill>
          </a:ln>
        </p:spPr>
        <p:txBody>
          <a:bodyPr wrap="square" rtlCol="0">
            <a:spAutoFit/>
          </a:bodyPr>
          <a:lstStyle/>
          <a:p>
            <a:pPr algn="just"/>
            <a:r>
              <a:rPr lang="ru-RU" sz="1800" b="1" i="0" u="none" strike="noStrike" baseline="0" dirty="0">
                <a:solidFill>
                  <a:srgbClr val="7030A0"/>
                </a:solidFill>
                <a:latin typeface="HK Grotesk"/>
              </a:rPr>
              <a:t>КОНТЕКСТ — это дополнительная информация, которая помогает улучшить запрос. Чем </a:t>
            </a:r>
            <a:r>
              <a:rPr lang="ru-RU" b="1" dirty="0">
                <a:solidFill>
                  <a:srgbClr val="7030A0"/>
                </a:solidFill>
                <a:latin typeface="HK Grotesk"/>
              </a:rPr>
              <a:t>под</a:t>
            </a:r>
            <a:r>
              <a:rPr lang="ru-RU" sz="1800" b="1" i="0" u="none" strike="noStrike" baseline="0" dirty="0">
                <a:solidFill>
                  <a:srgbClr val="7030A0"/>
                </a:solidFill>
                <a:latin typeface="HK Grotesk"/>
              </a:rPr>
              <a:t>робнее будет контекст, тем точнее будет ответ нейросети. Например: «этот проект нацелен на..; проект о том как..; цель проекта - …».</a:t>
            </a:r>
            <a:endParaRPr lang="ru-RU" dirty="0">
              <a:solidFill>
                <a:srgbClr val="7030A0"/>
              </a:solidFill>
            </a:endParaRPr>
          </a:p>
        </p:txBody>
      </p:sp>
      <p:sp>
        <p:nvSpPr>
          <p:cNvPr id="5" name="TextBox 4">
            <a:extLst>
              <a:ext uri="{FF2B5EF4-FFF2-40B4-BE49-F238E27FC236}">
                <a16:creationId xmlns:a16="http://schemas.microsoft.com/office/drawing/2014/main" id="{0A68DA4E-0655-0EA5-1B5C-880564054EBF}"/>
              </a:ext>
            </a:extLst>
          </p:cNvPr>
          <p:cNvSpPr txBox="1"/>
          <p:nvPr/>
        </p:nvSpPr>
        <p:spPr>
          <a:xfrm>
            <a:off x="6523654" y="2407067"/>
            <a:ext cx="5520612" cy="1477328"/>
          </a:xfrm>
          <a:prstGeom prst="rect">
            <a:avLst/>
          </a:prstGeom>
          <a:solidFill>
            <a:srgbClr val="DCC9EF"/>
          </a:solidFill>
          <a:ln w="38100">
            <a:solidFill>
              <a:srgbClr val="7030A0"/>
            </a:solidFill>
          </a:ln>
        </p:spPr>
        <p:txBody>
          <a:bodyPr wrap="square" rtlCol="0">
            <a:spAutoFit/>
          </a:bodyPr>
          <a:lstStyle/>
          <a:p>
            <a:pPr algn="just"/>
            <a:r>
              <a:rPr lang="ru-RU" sz="1800" b="1" i="0" u="none" strike="noStrike" baseline="0" dirty="0">
                <a:solidFill>
                  <a:srgbClr val="7030A0"/>
                </a:solidFill>
                <a:latin typeface="HK Grotesk"/>
              </a:rPr>
              <a:t>РОЛЬ — это то, что помогает нейросети действовать как профессионал в определенной сфере и определить стилистику ответа. Например: «действуй как контент-менеджер /специалист по неймингу / литературный персонаж». </a:t>
            </a:r>
            <a:endParaRPr lang="ru-RU" dirty="0">
              <a:solidFill>
                <a:srgbClr val="7030A0"/>
              </a:solidFill>
            </a:endParaRPr>
          </a:p>
        </p:txBody>
      </p:sp>
      <p:sp>
        <p:nvSpPr>
          <p:cNvPr id="6" name="TextBox 5">
            <a:extLst>
              <a:ext uri="{FF2B5EF4-FFF2-40B4-BE49-F238E27FC236}">
                <a16:creationId xmlns:a16="http://schemas.microsoft.com/office/drawing/2014/main" id="{8FBE5049-DB70-1A49-F3FB-F109061A7948}"/>
              </a:ext>
            </a:extLst>
          </p:cNvPr>
          <p:cNvSpPr txBox="1"/>
          <p:nvPr/>
        </p:nvSpPr>
        <p:spPr>
          <a:xfrm>
            <a:off x="3335694" y="4482014"/>
            <a:ext cx="5520612" cy="1200329"/>
          </a:xfrm>
          <a:prstGeom prst="rect">
            <a:avLst/>
          </a:prstGeom>
          <a:solidFill>
            <a:srgbClr val="DCC9EF"/>
          </a:solidFill>
          <a:ln w="38100">
            <a:solidFill>
              <a:srgbClr val="7030A0"/>
            </a:solidFill>
          </a:ln>
        </p:spPr>
        <p:txBody>
          <a:bodyPr wrap="square" rtlCol="0">
            <a:spAutoFit/>
          </a:bodyPr>
          <a:lstStyle/>
          <a:p>
            <a:pPr algn="just"/>
            <a:r>
              <a:rPr lang="ru-RU" sz="1800" b="1" i="0" u="none" strike="noStrike" baseline="0" dirty="0">
                <a:solidFill>
                  <a:srgbClr val="7030A0"/>
                </a:solidFill>
                <a:latin typeface="HK Grotesk"/>
              </a:rPr>
              <a:t>ЛИМИТЫ — это ограничения для ответа, которые лучше установить заранее Например: «Предложи 5 вариантов / уложись в 100 слов / напиши одним абзацем». </a:t>
            </a:r>
            <a:endParaRPr lang="ru-RU" dirty="0">
              <a:solidFill>
                <a:srgbClr val="7030A0"/>
              </a:solidFill>
            </a:endParaRPr>
          </a:p>
        </p:txBody>
      </p:sp>
      <p:cxnSp>
        <p:nvCxnSpPr>
          <p:cNvPr id="22" name="Прямая соединительная линия 21">
            <a:extLst>
              <a:ext uri="{FF2B5EF4-FFF2-40B4-BE49-F238E27FC236}">
                <a16:creationId xmlns:a16="http://schemas.microsoft.com/office/drawing/2014/main" id="{CF2AC1CD-4496-0CBF-BB90-F99F45903C00}"/>
              </a:ext>
            </a:extLst>
          </p:cNvPr>
          <p:cNvCxnSpPr>
            <a:cxnSpLocks/>
          </p:cNvCxnSpPr>
          <p:nvPr/>
        </p:nvCxnSpPr>
        <p:spPr>
          <a:xfrm>
            <a:off x="5172270" y="1159328"/>
            <a:ext cx="1847461" cy="16329"/>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a:extLst>
              <a:ext uri="{FF2B5EF4-FFF2-40B4-BE49-F238E27FC236}">
                <a16:creationId xmlns:a16="http://schemas.microsoft.com/office/drawing/2014/main" id="{072F9413-93AC-777B-8500-E384A83DCC44}"/>
              </a:ext>
            </a:extLst>
          </p:cNvPr>
          <p:cNvCxnSpPr>
            <a:stCxn id="2" idx="2"/>
            <a:endCxn id="4" idx="0"/>
          </p:cNvCxnSpPr>
          <p:nvPr/>
        </p:nvCxnSpPr>
        <p:spPr>
          <a:xfrm flipH="1">
            <a:off x="2942253" y="2082071"/>
            <a:ext cx="1" cy="324996"/>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a:extLst>
              <a:ext uri="{FF2B5EF4-FFF2-40B4-BE49-F238E27FC236}">
                <a16:creationId xmlns:a16="http://schemas.microsoft.com/office/drawing/2014/main" id="{CC63B0AB-1630-4590-5298-0D37AF1C6D45}"/>
              </a:ext>
            </a:extLst>
          </p:cNvPr>
          <p:cNvCxnSpPr/>
          <p:nvPr/>
        </p:nvCxnSpPr>
        <p:spPr>
          <a:xfrm flipH="1">
            <a:off x="9249746" y="2081840"/>
            <a:ext cx="1" cy="324996"/>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1A9BF64D-7F8E-0C3A-CA2F-22B47A2DE929}"/>
              </a:ext>
            </a:extLst>
          </p:cNvPr>
          <p:cNvCxnSpPr>
            <a:cxnSpLocks/>
          </p:cNvCxnSpPr>
          <p:nvPr/>
        </p:nvCxnSpPr>
        <p:spPr>
          <a:xfrm>
            <a:off x="3897087" y="3884395"/>
            <a:ext cx="0" cy="597619"/>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a:extLst>
              <a:ext uri="{FF2B5EF4-FFF2-40B4-BE49-F238E27FC236}">
                <a16:creationId xmlns:a16="http://schemas.microsoft.com/office/drawing/2014/main" id="{EDDAF0DE-44F0-DA8B-8C8D-5A358C729C72}"/>
              </a:ext>
            </a:extLst>
          </p:cNvPr>
          <p:cNvCxnSpPr>
            <a:cxnSpLocks/>
          </p:cNvCxnSpPr>
          <p:nvPr/>
        </p:nvCxnSpPr>
        <p:spPr>
          <a:xfrm>
            <a:off x="8285585" y="3884394"/>
            <a:ext cx="0" cy="597619"/>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034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24133C8-A3E2-09E2-380F-72E3771A0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009" y="597159"/>
            <a:ext cx="4172257" cy="6001399"/>
          </a:xfrm>
          <a:prstGeom prst="rect">
            <a:avLst/>
          </a:prstGeom>
        </p:spPr>
      </p:pic>
      <p:pic>
        <p:nvPicPr>
          <p:cNvPr id="5" name="Рисунок 4">
            <a:extLst>
              <a:ext uri="{FF2B5EF4-FFF2-40B4-BE49-F238E27FC236}">
                <a16:creationId xmlns:a16="http://schemas.microsoft.com/office/drawing/2014/main" id="{8DBC6EBF-26B0-0E46-3CC7-CB36B2B31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5975" y="1468794"/>
            <a:ext cx="6313016" cy="3920412"/>
          </a:xfrm>
          <a:prstGeom prst="rect">
            <a:avLst/>
          </a:prstGeom>
        </p:spPr>
      </p:pic>
    </p:spTree>
    <p:extLst>
      <p:ext uri="{BB962C8B-B14F-4D97-AF65-F5344CB8AC3E}">
        <p14:creationId xmlns:p14="http://schemas.microsoft.com/office/powerpoint/2010/main" val="3916089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A5970-A326-E246-5629-0CB5E082C588}"/>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011EBFE9-38ED-A5A1-FB86-A30A0911E711}"/>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pt-BR" sz="8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r>
              <a:rPr lang="en-US" sz="4000" b="1" i="0" u="none" strike="noStrike" kern="1200" baseline="0" dirty="0">
                <a:solidFill>
                  <a:srgbClr val="4B294B"/>
                </a:solidFill>
                <a:latin typeface="Lucida Sans Unicode" panose="020B0602030504020204" pitchFamily="34" charset="0"/>
                <a:cs typeface="Lucida Sans Unicode" panose="020B0602030504020204" pitchFamily="34" charset="0"/>
              </a:rPr>
              <a:t>GIGA CHAT</a:t>
            </a:r>
            <a:endParaRPr lang="ru-RU" sz="36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8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4" name="Рисунок 3">
            <a:extLst>
              <a:ext uri="{FF2B5EF4-FFF2-40B4-BE49-F238E27FC236}">
                <a16:creationId xmlns:a16="http://schemas.microsoft.com/office/drawing/2014/main" id="{2853297F-AB55-F9EE-CDE9-D4208C67FE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1575" y="1666498"/>
            <a:ext cx="5660836" cy="4927024"/>
          </a:xfrm>
          <a:prstGeom prst="rect">
            <a:avLst/>
          </a:prstGeom>
          <a:ln w="28575">
            <a:solidFill>
              <a:srgbClr val="7030A0"/>
            </a:solidFill>
          </a:ln>
        </p:spPr>
      </p:pic>
      <p:pic>
        <p:nvPicPr>
          <p:cNvPr id="7" name="Рисунок 6">
            <a:extLst>
              <a:ext uri="{FF2B5EF4-FFF2-40B4-BE49-F238E27FC236}">
                <a16:creationId xmlns:a16="http://schemas.microsoft.com/office/drawing/2014/main" id="{5E2C6D97-BB0D-EAFA-C7B5-3C41AD3B9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2025" y="438071"/>
            <a:ext cx="3305175" cy="3267075"/>
          </a:xfrm>
          <a:prstGeom prst="rect">
            <a:avLst/>
          </a:prstGeom>
          <a:ln w="28575">
            <a:solidFill>
              <a:srgbClr val="7030A0"/>
            </a:solidFill>
          </a:ln>
        </p:spPr>
      </p:pic>
    </p:spTree>
    <p:extLst>
      <p:ext uri="{BB962C8B-B14F-4D97-AF65-F5344CB8AC3E}">
        <p14:creationId xmlns:p14="http://schemas.microsoft.com/office/powerpoint/2010/main" val="1345377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B719C5-C19A-0765-20B4-6E3A6B4660D6}"/>
              </a:ext>
            </a:extLst>
          </p:cNvPr>
          <p:cNvSpPr txBox="1"/>
          <p:nvPr/>
        </p:nvSpPr>
        <p:spPr>
          <a:xfrm>
            <a:off x="250371" y="205274"/>
            <a:ext cx="11691257" cy="1304203"/>
          </a:xfrm>
          <a:prstGeom prst="rect">
            <a:avLst/>
          </a:prstGeom>
          <a:noFill/>
        </p:spPr>
        <p:txBody>
          <a:bodyPr wrap="square" rtlCol="0">
            <a:spAutoFit/>
          </a:bodyPr>
          <a:lstStyle/>
          <a:p>
            <a:pPr algn="just">
              <a:lnSpc>
                <a:spcPct val="150000"/>
              </a:lnSpc>
            </a:pPr>
            <a:r>
              <a:rPr lang="ru-RU" b="1" i="0" u="none" strike="noStrike" baseline="0" dirty="0">
                <a:solidFill>
                  <a:srgbClr val="7B4983"/>
                </a:solidFill>
                <a:latin typeface="Lucida Sans Unicode" panose="020B0602030504020204" pitchFamily="34" charset="0"/>
                <a:cs typeface="Lucida Sans Unicode" panose="020B0602030504020204" pitchFamily="34" charset="0"/>
              </a:rPr>
              <a:t>Нейронные сети (нейросети) – это подвид искусственного интеллекта, программы, которые пытаются моделировать работу человеческого мозга. Они состоят из соединенных искусственных нейронов, которые обрабатывают информацию аналогично тому, как это делает наш мозг </a:t>
            </a:r>
            <a:endParaRPr lang="ru-RU" b="1" dirty="0">
              <a:solidFill>
                <a:srgbClr val="7B4983"/>
              </a:solidFill>
              <a:latin typeface="Lucida Sans Unicode" panose="020B0602030504020204" pitchFamily="34" charset="0"/>
              <a:cs typeface="Lucida Sans Unicode" panose="020B0602030504020204" pitchFamily="34" charset="0"/>
            </a:endParaRPr>
          </a:p>
        </p:txBody>
      </p:sp>
      <p:pic>
        <p:nvPicPr>
          <p:cNvPr id="4" name="Рисунок 3">
            <a:extLst>
              <a:ext uri="{FF2B5EF4-FFF2-40B4-BE49-F238E27FC236}">
                <a16:creationId xmlns:a16="http://schemas.microsoft.com/office/drawing/2014/main" id="{B0B54178-3EEA-8DB4-251F-619B67D4C8BE}"/>
              </a:ext>
            </a:extLst>
          </p:cNvPr>
          <p:cNvPicPr>
            <a:picLocks noChangeAspect="1"/>
          </p:cNvPicPr>
          <p:nvPr/>
        </p:nvPicPr>
        <p:blipFill>
          <a:blip r:embed="rId3"/>
          <a:stretch>
            <a:fillRect/>
          </a:stretch>
        </p:blipFill>
        <p:spPr>
          <a:xfrm>
            <a:off x="1321512" y="1832043"/>
            <a:ext cx="3855148" cy="4459429"/>
          </a:xfrm>
          <a:prstGeom prst="rect">
            <a:avLst/>
          </a:prstGeom>
          <a:ln w="28575">
            <a:solidFill>
              <a:srgbClr val="7B4983"/>
            </a:solidFill>
          </a:ln>
        </p:spPr>
      </p:pic>
      <p:sp>
        <p:nvSpPr>
          <p:cNvPr id="5" name="TextBox 4">
            <a:extLst>
              <a:ext uri="{FF2B5EF4-FFF2-40B4-BE49-F238E27FC236}">
                <a16:creationId xmlns:a16="http://schemas.microsoft.com/office/drawing/2014/main" id="{E5072727-A1BC-BC4B-D774-9B765F1A04FF}"/>
              </a:ext>
            </a:extLst>
          </p:cNvPr>
          <p:cNvSpPr txBox="1"/>
          <p:nvPr/>
        </p:nvSpPr>
        <p:spPr>
          <a:xfrm>
            <a:off x="6450564" y="3111497"/>
            <a:ext cx="4917232" cy="1900520"/>
          </a:xfrm>
          <a:prstGeom prst="rect">
            <a:avLst/>
          </a:prstGeom>
          <a:solidFill>
            <a:schemeClr val="bg1">
              <a:lumMod val="95000"/>
            </a:schemeClr>
          </a:solidFill>
          <a:ln>
            <a:solidFill>
              <a:srgbClr val="7B4983"/>
            </a:solidFill>
          </a:ln>
        </p:spPr>
        <p:txBody>
          <a:bodyPr wrap="square" rtlCol="0">
            <a:spAutoFit/>
          </a:bodyPr>
          <a:lstStyle/>
          <a:p>
            <a:pPr algn="just">
              <a:lnSpc>
                <a:spcPct val="150000"/>
              </a:lnSpc>
            </a:pPr>
            <a:r>
              <a:rPr lang="ru-RU" sz="2000" b="1" i="0" u="none" strike="noStrike" baseline="0" dirty="0">
                <a:solidFill>
                  <a:srgbClr val="7B4983"/>
                </a:solidFill>
                <a:latin typeface="Lucida Sans Unicode" panose="020B0602030504020204" pitchFamily="34" charset="0"/>
                <a:cs typeface="Lucida Sans Unicode" panose="020B0602030504020204" pitchFamily="34" charset="0"/>
              </a:rPr>
              <a:t>Джон Маккарти (1927-2011) — американский информатик, автор термина «искусственный интеллект» (1956)</a:t>
            </a:r>
            <a:endParaRPr lang="ru-RU" sz="2000" b="1" dirty="0">
              <a:solidFill>
                <a:srgbClr val="7B4983"/>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274880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AEE5755-5091-AEA1-BFD1-51944EF9EB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4166" y="641091"/>
            <a:ext cx="9903667" cy="5724460"/>
          </a:xfrm>
          <a:prstGeom prst="rect">
            <a:avLst/>
          </a:prstGeom>
        </p:spPr>
      </p:pic>
    </p:spTree>
    <p:extLst>
      <p:ext uri="{BB962C8B-B14F-4D97-AF65-F5344CB8AC3E}">
        <p14:creationId xmlns:p14="http://schemas.microsoft.com/office/powerpoint/2010/main" val="1970870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7791D4A4-4361-5DA6-A9C0-4EA8937438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9361" y="678497"/>
            <a:ext cx="10773277" cy="5834063"/>
          </a:xfrm>
          <a:prstGeom prst="rect">
            <a:avLst/>
          </a:prstGeom>
          <a:ln w="28575">
            <a:solidFill>
              <a:srgbClr val="7030A0"/>
            </a:solidFill>
          </a:ln>
        </p:spPr>
      </p:pic>
      <p:pic>
        <p:nvPicPr>
          <p:cNvPr id="5" name="Рисунок 4">
            <a:extLst>
              <a:ext uri="{FF2B5EF4-FFF2-40B4-BE49-F238E27FC236}">
                <a16:creationId xmlns:a16="http://schemas.microsoft.com/office/drawing/2014/main" id="{3414DD8D-4159-69EE-A912-F08640224C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2036" y="345440"/>
            <a:ext cx="4947884" cy="1424623"/>
          </a:xfrm>
          <a:prstGeom prst="rect">
            <a:avLst/>
          </a:prstGeom>
          <a:ln w="28575">
            <a:solidFill>
              <a:srgbClr val="7030A0"/>
            </a:solidFill>
          </a:ln>
        </p:spPr>
      </p:pic>
    </p:spTree>
    <p:extLst>
      <p:ext uri="{BB962C8B-B14F-4D97-AF65-F5344CB8AC3E}">
        <p14:creationId xmlns:p14="http://schemas.microsoft.com/office/powerpoint/2010/main" val="41425098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95BD9-EB27-70A8-5F14-0DAB25CF54FA}"/>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8ABB8EDD-015B-447E-C01F-74023CB55ABD}"/>
              </a:ext>
            </a:extLst>
          </p:cNvPr>
          <p:cNvSpPr txBox="1"/>
          <p:nvPr/>
        </p:nvSpPr>
        <p:spPr>
          <a:xfrm>
            <a:off x="325120" y="499626"/>
            <a:ext cx="11562080" cy="830997"/>
          </a:xfrm>
          <a:prstGeom prst="rect">
            <a:avLst/>
          </a:prstGeom>
          <a:solidFill>
            <a:schemeClr val="bg1">
              <a:lumMod val="95000"/>
            </a:schemeClr>
          </a:solidFill>
        </p:spPr>
        <p:txBody>
          <a:bodyPr wrap="square" rtlCol="0" anchor="ctr" anchorCtr="0">
            <a:spAutoFit/>
          </a:bodyPr>
          <a:lstStyle/>
          <a:p>
            <a:endParaRPr lang="pt-BR" sz="8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r>
              <a:rPr lang="en-US" sz="4000" b="1" i="0" u="none" strike="noStrike" baseline="0" dirty="0" err="1">
                <a:solidFill>
                  <a:srgbClr val="4D1253"/>
                </a:solidFill>
                <a:latin typeface="Lucida Sans Unicode" panose="020B0602030504020204" pitchFamily="34" charset="0"/>
                <a:cs typeface="Lucida Sans Unicode" panose="020B0602030504020204" pitchFamily="34" charset="0"/>
              </a:rPr>
              <a:t>YandexGPT</a:t>
            </a:r>
            <a:r>
              <a:rPr lang="en-US" sz="4000" b="1" i="0" u="none" strike="noStrike" baseline="0" dirty="0">
                <a:solidFill>
                  <a:srgbClr val="4D1253"/>
                </a:solidFill>
                <a:latin typeface="Lucida Sans Unicode" panose="020B0602030504020204" pitchFamily="34" charset="0"/>
                <a:cs typeface="Lucida Sans Unicode" panose="020B0602030504020204" pitchFamily="34" charset="0"/>
              </a:rPr>
              <a:t> 2 </a:t>
            </a:r>
            <a:endParaRPr lang="ru-RU" sz="4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4" name="Рисунок 3">
            <a:extLst>
              <a:ext uri="{FF2B5EF4-FFF2-40B4-BE49-F238E27FC236}">
                <a16:creationId xmlns:a16="http://schemas.microsoft.com/office/drawing/2014/main" id="{FA264776-F422-AAA1-ED0A-ABAE075748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120" y="1686560"/>
            <a:ext cx="8634470" cy="4579025"/>
          </a:xfrm>
          <a:prstGeom prst="rect">
            <a:avLst/>
          </a:prstGeom>
          <a:ln w="28575">
            <a:solidFill>
              <a:srgbClr val="7030A0"/>
            </a:solidFill>
          </a:ln>
        </p:spPr>
      </p:pic>
      <p:pic>
        <p:nvPicPr>
          <p:cNvPr id="7" name="Рисунок 6">
            <a:extLst>
              <a:ext uri="{FF2B5EF4-FFF2-40B4-BE49-F238E27FC236}">
                <a16:creationId xmlns:a16="http://schemas.microsoft.com/office/drawing/2014/main" id="{9FEB7FD7-3221-CF60-FDBC-F19A0DE0CA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0880" y="438071"/>
            <a:ext cx="3556000" cy="4318000"/>
          </a:xfrm>
          <a:prstGeom prst="rect">
            <a:avLst/>
          </a:prstGeom>
          <a:ln w="28575">
            <a:solidFill>
              <a:srgbClr val="7030A0"/>
            </a:solidFill>
          </a:ln>
        </p:spPr>
      </p:pic>
    </p:spTree>
    <p:extLst>
      <p:ext uri="{BB962C8B-B14F-4D97-AF65-F5344CB8AC3E}">
        <p14:creationId xmlns:p14="http://schemas.microsoft.com/office/powerpoint/2010/main" val="3591145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95BD9-EB27-70A8-5F14-0DAB25CF54FA}"/>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8ABB8EDD-015B-447E-C01F-74023CB55ABD}"/>
              </a:ext>
            </a:extLst>
          </p:cNvPr>
          <p:cNvSpPr txBox="1"/>
          <p:nvPr/>
        </p:nvSpPr>
        <p:spPr>
          <a:xfrm>
            <a:off x="325120" y="499626"/>
            <a:ext cx="11562080" cy="830997"/>
          </a:xfrm>
          <a:prstGeom prst="rect">
            <a:avLst/>
          </a:prstGeom>
          <a:solidFill>
            <a:schemeClr val="bg1">
              <a:lumMod val="95000"/>
            </a:schemeClr>
          </a:solidFill>
        </p:spPr>
        <p:txBody>
          <a:bodyPr wrap="square" rtlCol="0" anchor="ctr" anchorCtr="0">
            <a:spAutoFit/>
          </a:bodyPr>
          <a:lstStyle/>
          <a:p>
            <a:endParaRPr lang="pt-BR" sz="8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r>
              <a:rPr lang="ru-RU" sz="4000" i="0" u="none" strike="noStrike" baseline="0" dirty="0">
                <a:solidFill>
                  <a:srgbClr val="4D1253"/>
                </a:solidFill>
                <a:latin typeface="Lucida Sans Unicode" panose="020B0602030504020204" pitchFamily="34" charset="0"/>
                <a:cs typeface="Lucida Sans Unicode" panose="020B0602030504020204" pitchFamily="34" charset="0"/>
              </a:rPr>
              <a:t>ПРАКТИЧЕСКОЕ ЗАДАНИЕ</a:t>
            </a:r>
            <a:endParaRPr lang="ru-RU" sz="4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sp>
        <p:nvSpPr>
          <p:cNvPr id="2" name="TextBox 1">
            <a:extLst>
              <a:ext uri="{FF2B5EF4-FFF2-40B4-BE49-F238E27FC236}">
                <a16:creationId xmlns:a16="http://schemas.microsoft.com/office/drawing/2014/main" id="{7F87BFD7-5215-F06C-9D6B-CE0E1950EFA9}"/>
              </a:ext>
            </a:extLst>
          </p:cNvPr>
          <p:cNvSpPr txBox="1"/>
          <p:nvPr/>
        </p:nvSpPr>
        <p:spPr>
          <a:xfrm>
            <a:off x="753084" y="1959428"/>
            <a:ext cx="10706151" cy="4062651"/>
          </a:xfrm>
          <a:prstGeom prst="rect">
            <a:avLst/>
          </a:prstGeom>
          <a:noFill/>
        </p:spPr>
        <p:txBody>
          <a:bodyPr wrap="square" rtlCol="0">
            <a:spAutoFit/>
          </a:bodyPr>
          <a:lstStyle/>
          <a:p>
            <a:pPr lvl="0" indent="-180000" algn="just">
              <a:lnSpc>
                <a:spcPct val="150000"/>
              </a:lnSpc>
              <a:buFont typeface="+mj-lt"/>
              <a:buAutoNum type="arabicPeriod"/>
            </a:pPr>
            <a:r>
              <a:rPr lang="ru-RU" sz="3200" b="1"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 Придумать идею нового библиотечного проекта и расписать цель, задачи…</a:t>
            </a:r>
            <a:endParaRPr lang="ru-RU" sz="320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endParaRPr>
          </a:p>
          <a:p>
            <a:pPr lvl="0" indent="-180000" algn="just">
              <a:lnSpc>
                <a:spcPct val="150000"/>
              </a:lnSpc>
              <a:buFont typeface="+mj-lt"/>
              <a:buAutoNum type="arabicPeriod"/>
            </a:pPr>
            <a:r>
              <a:rPr lang="ru-RU" sz="3200" b="1"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 Написать пост для группы в ВК на любую тему</a:t>
            </a:r>
            <a:endParaRPr lang="ru-RU" sz="320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endParaRPr>
          </a:p>
          <a:p>
            <a:pPr lvl="0" indent="-180000" algn="just">
              <a:lnSpc>
                <a:spcPct val="150000"/>
              </a:lnSpc>
              <a:buFont typeface="+mj-lt"/>
              <a:buAutoNum type="arabicPeriod"/>
            </a:pPr>
            <a:r>
              <a:rPr lang="ru-RU" sz="3200" b="1"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 Пост-пресс релиз мероприятия к 225летию Пушкина</a:t>
            </a:r>
            <a:endParaRPr lang="ru-RU" sz="320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endParaRPr>
          </a:p>
          <a:p>
            <a:endParaRPr lang="ru-RU" dirty="0"/>
          </a:p>
        </p:txBody>
      </p:sp>
    </p:spTree>
    <p:extLst>
      <p:ext uri="{BB962C8B-B14F-4D97-AF65-F5344CB8AC3E}">
        <p14:creationId xmlns:p14="http://schemas.microsoft.com/office/powerpoint/2010/main" val="5909296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E305E-44C1-8E2C-7CD7-8CCBC41C9EC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895CF92-7FF0-353A-BDA2-68B4F4F8EDC8}"/>
              </a:ext>
            </a:extLst>
          </p:cNvPr>
          <p:cNvSpPr txBox="1"/>
          <p:nvPr/>
        </p:nvSpPr>
        <p:spPr>
          <a:xfrm>
            <a:off x="325120" y="438071"/>
            <a:ext cx="11551920" cy="954107"/>
          </a:xfrm>
          <a:prstGeom prst="rect">
            <a:avLst/>
          </a:prstGeom>
          <a:solidFill>
            <a:schemeClr val="bg1">
              <a:lumMod val="95000"/>
            </a:schemeClr>
          </a:solidFill>
        </p:spPr>
        <p:txBody>
          <a:bodyPr wrap="square" rtlCol="0" anchor="ctr" anchorCtr="0">
            <a:spAutoFit/>
          </a:bodyPr>
          <a:lstStyle/>
          <a:p>
            <a:endParaRPr lang="ru-RU" sz="1000" b="1" i="0" u="none" strike="noStrike" baseline="0" dirty="0">
              <a:solidFill>
                <a:srgbClr val="4D1354"/>
              </a:solidFill>
              <a:latin typeface="Lucida Sans Unicode" panose="020B0602030504020204" pitchFamily="34" charset="0"/>
              <a:cs typeface="Lucida Sans Unicode" panose="020B0602030504020204" pitchFamily="34" charset="0"/>
            </a:endParaRPr>
          </a:p>
          <a:p>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ГРАФИЧЕСКИЕ НЕЙРОСЕТИ</a:t>
            </a: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6" name="Рисунок 5">
            <a:extLst>
              <a:ext uri="{FF2B5EF4-FFF2-40B4-BE49-F238E27FC236}">
                <a16:creationId xmlns:a16="http://schemas.microsoft.com/office/drawing/2014/main" id="{A6BF655D-5050-2C6C-9F5D-5971FCD722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651" y="1887471"/>
            <a:ext cx="9306698" cy="3654969"/>
          </a:xfrm>
          <a:prstGeom prst="rect">
            <a:avLst/>
          </a:prstGeom>
          <a:ln w="28575">
            <a:solidFill>
              <a:srgbClr val="7B4983"/>
            </a:solidFill>
          </a:ln>
        </p:spPr>
      </p:pic>
    </p:spTree>
    <p:extLst>
      <p:ext uri="{BB962C8B-B14F-4D97-AF65-F5344CB8AC3E}">
        <p14:creationId xmlns:p14="http://schemas.microsoft.com/office/powerpoint/2010/main" val="4120343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E51EB61C-1D0B-A69A-11C3-2DFEEDBD69D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292719" y="2442553"/>
            <a:ext cx="5433526" cy="3056359"/>
          </a:xfrm>
          <a:prstGeom prst="rect">
            <a:avLst/>
          </a:prstGeom>
          <a:ln w="28575">
            <a:solidFill>
              <a:srgbClr val="7B4983"/>
            </a:solidFill>
          </a:ln>
        </p:spPr>
      </p:pic>
      <p:pic>
        <p:nvPicPr>
          <p:cNvPr id="5" name="Рисунок 4">
            <a:extLst>
              <a:ext uri="{FF2B5EF4-FFF2-40B4-BE49-F238E27FC236}">
                <a16:creationId xmlns:a16="http://schemas.microsoft.com/office/drawing/2014/main" id="{5DB4D1F6-D91A-53BB-486E-B953DEF17574}"/>
              </a:ext>
            </a:extLst>
          </p:cNvPr>
          <p:cNvPicPr>
            <a:picLocks noChangeAspect="1"/>
          </p:cNvPicPr>
          <p:nvPr/>
        </p:nvPicPr>
        <p:blipFill rotWithShape="1">
          <a:blip r:embed="rId3">
            <a:extLst>
              <a:ext uri="{28A0092B-C50C-407E-A947-70E740481C1C}">
                <a14:useLocalDpi xmlns:a14="http://schemas.microsoft.com/office/drawing/2010/main" val="0"/>
              </a:ext>
            </a:extLst>
          </a:blip>
          <a:srcRect l="3733" r="6681"/>
          <a:stretch/>
        </p:blipFill>
        <p:spPr>
          <a:xfrm>
            <a:off x="6011666" y="2100845"/>
            <a:ext cx="5887615" cy="3739776"/>
          </a:xfrm>
          <a:prstGeom prst="rect">
            <a:avLst/>
          </a:prstGeom>
          <a:ln w="28575">
            <a:solidFill>
              <a:srgbClr val="7B4983"/>
            </a:solidFill>
          </a:ln>
        </p:spPr>
      </p:pic>
      <p:sp>
        <p:nvSpPr>
          <p:cNvPr id="2" name="TextBox 1">
            <a:extLst>
              <a:ext uri="{FF2B5EF4-FFF2-40B4-BE49-F238E27FC236}">
                <a16:creationId xmlns:a16="http://schemas.microsoft.com/office/drawing/2014/main" id="{1E9A8B68-7BD4-4934-9913-53FBD65DB842}"/>
              </a:ext>
            </a:extLst>
          </p:cNvPr>
          <p:cNvSpPr txBox="1"/>
          <p:nvPr/>
        </p:nvSpPr>
        <p:spPr>
          <a:xfrm>
            <a:off x="325120" y="438071"/>
            <a:ext cx="11551920" cy="954107"/>
          </a:xfrm>
          <a:prstGeom prst="rect">
            <a:avLst/>
          </a:prstGeom>
          <a:solidFill>
            <a:schemeClr val="bg1">
              <a:lumMod val="95000"/>
            </a:schemeClr>
          </a:solidFill>
        </p:spPr>
        <p:txBody>
          <a:bodyPr wrap="square" rtlCol="0" anchor="ctr" anchorCtr="0">
            <a:spAutoFit/>
          </a:bodyPr>
          <a:lstStyle/>
          <a:p>
            <a:endParaRPr lang="ru-RU" sz="1000" b="1" i="0" u="none" strike="noStrike" baseline="0" dirty="0">
              <a:solidFill>
                <a:srgbClr val="4D1354"/>
              </a:solidFill>
              <a:latin typeface="Lucida Sans Unicode" panose="020B0602030504020204" pitchFamily="34" charset="0"/>
              <a:cs typeface="Lucida Sans Unicode" panose="020B0602030504020204" pitchFamily="34" charset="0"/>
            </a:endParaRPr>
          </a:p>
          <a:p>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Примеры использования в библиотеке</a:t>
            </a: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778958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E305E-44C1-8E2C-7CD7-8CCBC41C9E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04761BC-912C-DA13-E9CE-1B7EC29D7365}"/>
              </a:ext>
            </a:extLst>
          </p:cNvPr>
          <p:cNvSpPr txBox="1"/>
          <p:nvPr/>
        </p:nvSpPr>
        <p:spPr>
          <a:xfrm>
            <a:off x="477520" y="2136338"/>
            <a:ext cx="6004560" cy="2585323"/>
          </a:xfrm>
          <a:prstGeom prst="rect">
            <a:avLst/>
          </a:prstGeom>
          <a:noFill/>
        </p:spPr>
        <p:txBody>
          <a:bodyPr wrap="square" rtlCol="0">
            <a:spAutoFit/>
          </a:bodyPr>
          <a:lstStyle/>
          <a:p>
            <a:pPr marL="685800" indent="-685800" algn="l">
              <a:buFont typeface="Arial" panose="020B0604020202020204" pitchFamily="34" charset="0"/>
              <a:buChar char="•"/>
            </a:pPr>
            <a:r>
              <a:rPr lang="en-US" sz="5400" b="1" i="0" u="none" strike="noStrike" baseline="0" dirty="0">
                <a:solidFill>
                  <a:srgbClr val="4B294B"/>
                </a:solidFill>
                <a:latin typeface="Lucida Sans Unicode" panose="020B0602030504020204" pitchFamily="34" charset="0"/>
                <a:cs typeface="Lucida Sans Unicode" panose="020B0602030504020204" pitchFamily="34" charset="0"/>
              </a:rPr>
              <a:t>Kandinsky 3.0</a:t>
            </a:r>
            <a:endParaRPr lang="ru-RU" sz="5400" b="1" i="0" u="none" strike="noStrike" baseline="0" dirty="0">
              <a:solidFill>
                <a:srgbClr val="4B294B"/>
              </a:solidFill>
              <a:latin typeface="Lucida Sans Unicode" panose="020B0602030504020204" pitchFamily="34" charset="0"/>
              <a:cs typeface="Lucida Sans Unicode" panose="020B0602030504020204" pitchFamily="34" charset="0"/>
            </a:endParaRPr>
          </a:p>
          <a:p>
            <a:pPr marL="685800" indent="-685800" algn="l">
              <a:buFont typeface="Arial" panose="020B0604020202020204" pitchFamily="34" charset="0"/>
              <a:buChar char="•"/>
            </a:pPr>
            <a:r>
              <a:rPr lang="ru-RU" sz="5400" b="1" i="0" u="none" strike="noStrike" baseline="0" dirty="0" err="1">
                <a:solidFill>
                  <a:srgbClr val="4B294B"/>
                </a:solidFill>
                <a:latin typeface="Lucida Sans Unicode" panose="020B0602030504020204" pitchFamily="34" charset="0"/>
                <a:cs typeface="Lucida Sans Unicode" panose="020B0602030504020204" pitchFamily="34" charset="0"/>
              </a:rPr>
              <a:t>Шедеврум</a:t>
            </a:r>
            <a:endParaRPr lang="ru-RU" sz="5400" b="1" dirty="0">
              <a:solidFill>
                <a:srgbClr val="4B294B"/>
              </a:solidFill>
              <a:latin typeface="Lucida Sans Unicode" panose="020B0602030504020204" pitchFamily="34" charset="0"/>
              <a:cs typeface="Lucida Sans Unicode" panose="020B0602030504020204" pitchFamily="34" charset="0"/>
            </a:endParaRPr>
          </a:p>
          <a:p>
            <a:pPr marL="685800" indent="-685800" algn="l">
              <a:buFont typeface="Arial" panose="020B0604020202020204" pitchFamily="34" charset="0"/>
              <a:buChar char="•"/>
            </a:pPr>
            <a:r>
              <a:rPr lang="en-US" sz="5400" b="1" i="0" u="none" strike="noStrike" baseline="0" dirty="0">
                <a:solidFill>
                  <a:srgbClr val="4B294B"/>
                </a:solidFill>
                <a:latin typeface="Lucida Sans Unicode" panose="020B0602030504020204" pitchFamily="34" charset="0"/>
                <a:cs typeface="Lucida Sans Unicode" panose="020B0602030504020204" pitchFamily="34" charset="0"/>
              </a:rPr>
              <a:t>DALL-E 3</a:t>
            </a:r>
            <a:endParaRPr lang="ru-RU" sz="5400" b="1" i="0" u="none" strike="noStrike" baseline="0" dirty="0">
              <a:solidFill>
                <a:srgbClr val="4B294B"/>
              </a:solidFill>
              <a:latin typeface="Lucida Sans Unicode" panose="020B0602030504020204" pitchFamily="34" charset="0"/>
              <a:cs typeface="Lucida Sans Unicode" panose="020B0602030504020204" pitchFamily="34" charset="0"/>
            </a:endParaRPr>
          </a:p>
        </p:txBody>
      </p:sp>
      <p:sp>
        <p:nvSpPr>
          <p:cNvPr id="4" name="TextBox 3">
            <a:extLst>
              <a:ext uri="{FF2B5EF4-FFF2-40B4-BE49-F238E27FC236}">
                <a16:creationId xmlns:a16="http://schemas.microsoft.com/office/drawing/2014/main" id="{5895CF92-7FF0-353A-BDA2-68B4F4F8EDC8}"/>
              </a:ext>
            </a:extLst>
          </p:cNvPr>
          <p:cNvSpPr txBox="1"/>
          <p:nvPr/>
        </p:nvSpPr>
        <p:spPr>
          <a:xfrm>
            <a:off x="325120" y="438071"/>
            <a:ext cx="11551920" cy="954107"/>
          </a:xfrm>
          <a:prstGeom prst="rect">
            <a:avLst/>
          </a:prstGeom>
          <a:solidFill>
            <a:schemeClr val="bg1">
              <a:lumMod val="95000"/>
            </a:schemeClr>
          </a:solidFill>
        </p:spPr>
        <p:txBody>
          <a:bodyPr wrap="square" rtlCol="0" anchor="ctr" anchorCtr="0">
            <a:spAutoFit/>
          </a:bodyPr>
          <a:lstStyle/>
          <a:p>
            <a:endParaRPr lang="ru-RU" sz="1000" b="1" i="0" u="none" strike="noStrike" baseline="0" dirty="0">
              <a:solidFill>
                <a:srgbClr val="4D1354"/>
              </a:solidFill>
              <a:latin typeface="Lucida Sans Unicode" panose="020B0602030504020204" pitchFamily="34" charset="0"/>
              <a:cs typeface="Lucida Sans Unicode" panose="020B0602030504020204" pitchFamily="34" charset="0"/>
            </a:endParaRPr>
          </a:p>
          <a:p>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ГРАФИЧЕСКИЕ НЕЙРОСЕТИ</a:t>
            </a: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5" name="Рисунок 4">
            <a:extLst>
              <a:ext uri="{FF2B5EF4-FFF2-40B4-BE49-F238E27FC236}">
                <a16:creationId xmlns:a16="http://schemas.microsoft.com/office/drawing/2014/main" id="{90F70C6D-A422-E044-D498-48B43186DE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2080" y="1583769"/>
            <a:ext cx="4836160" cy="4836160"/>
          </a:xfrm>
          <a:prstGeom prst="rect">
            <a:avLst/>
          </a:prstGeom>
          <a:ln w="28575">
            <a:solidFill>
              <a:srgbClr val="7030A0"/>
            </a:solidFill>
          </a:ln>
        </p:spPr>
      </p:pic>
    </p:spTree>
    <p:extLst>
      <p:ext uri="{BB962C8B-B14F-4D97-AF65-F5344CB8AC3E}">
        <p14:creationId xmlns:p14="http://schemas.microsoft.com/office/powerpoint/2010/main" val="19798207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D2FD9-059A-BBFB-5C70-AF06120A890A}"/>
            </a:ext>
          </a:extLst>
        </p:cNvPr>
        <p:cNvGrpSpPr/>
        <p:nvPr/>
      </p:nvGrpSpPr>
      <p:grpSpPr>
        <a:xfrm>
          <a:off x="0" y="0"/>
          <a:ext cx="0" cy="0"/>
          <a:chOff x="0" y="0"/>
          <a:chExt cx="0" cy="0"/>
        </a:xfrm>
      </p:grpSpPr>
      <p:graphicFrame>
        <p:nvGraphicFramePr>
          <p:cNvPr id="2" name="Таблица 1">
            <a:extLst>
              <a:ext uri="{FF2B5EF4-FFF2-40B4-BE49-F238E27FC236}">
                <a16:creationId xmlns:a16="http://schemas.microsoft.com/office/drawing/2014/main" id="{BD17FA38-D333-62AC-FF2E-7845C8E5173B}"/>
              </a:ext>
            </a:extLst>
          </p:cNvPr>
          <p:cNvGraphicFramePr>
            <a:graphicFrameLocks noGrp="1"/>
          </p:cNvGraphicFramePr>
          <p:nvPr>
            <p:extLst>
              <p:ext uri="{D42A27DB-BD31-4B8C-83A1-F6EECF244321}">
                <p14:modId xmlns:p14="http://schemas.microsoft.com/office/powerpoint/2010/main" val="4033825452"/>
              </p:ext>
            </p:extLst>
          </p:nvPr>
        </p:nvGraphicFramePr>
        <p:xfrm>
          <a:off x="220980" y="291926"/>
          <a:ext cx="11750040" cy="6272952"/>
        </p:xfrm>
        <a:graphic>
          <a:graphicData uri="http://schemas.openxmlformats.org/drawingml/2006/table">
            <a:tbl>
              <a:tblPr firstRow="1" bandRow="1">
                <a:tableStyleId>{5C22544A-7EE6-4342-B048-85BDC9FD1C3A}</a:tableStyleId>
              </a:tblPr>
              <a:tblGrid>
                <a:gridCol w="2270760">
                  <a:extLst>
                    <a:ext uri="{9D8B030D-6E8A-4147-A177-3AD203B41FA5}">
                      <a16:colId xmlns:a16="http://schemas.microsoft.com/office/drawing/2014/main" val="579024650"/>
                    </a:ext>
                  </a:extLst>
                </a:gridCol>
                <a:gridCol w="1828800">
                  <a:extLst>
                    <a:ext uri="{9D8B030D-6E8A-4147-A177-3AD203B41FA5}">
                      <a16:colId xmlns:a16="http://schemas.microsoft.com/office/drawing/2014/main" val="2926395918"/>
                    </a:ext>
                  </a:extLst>
                </a:gridCol>
                <a:gridCol w="2174240">
                  <a:extLst>
                    <a:ext uri="{9D8B030D-6E8A-4147-A177-3AD203B41FA5}">
                      <a16:colId xmlns:a16="http://schemas.microsoft.com/office/drawing/2014/main" val="2067491021"/>
                    </a:ext>
                  </a:extLst>
                </a:gridCol>
                <a:gridCol w="1737360">
                  <a:extLst>
                    <a:ext uri="{9D8B030D-6E8A-4147-A177-3AD203B41FA5}">
                      <a16:colId xmlns:a16="http://schemas.microsoft.com/office/drawing/2014/main" val="1829566653"/>
                    </a:ext>
                  </a:extLst>
                </a:gridCol>
                <a:gridCol w="2062480">
                  <a:extLst>
                    <a:ext uri="{9D8B030D-6E8A-4147-A177-3AD203B41FA5}">
                      <a16:colId xmlns:a16="http://schemas.microsoft.com/office/drawing/2014/main" val="3525932494"/>
                    </a:ext>
                  </a:extLst>
                </a:gridCol>
                <a:gridCol w="1676400">
                  <a:extLst>
                    <a:ext uri="{9D8B030D-6E8A-4147-A177-3AD203B41FA5}">
                      <a16:colId xmlns:a16="http://schemas.microsoft.com/office/drawing/2014/main" val="2695098333"/>
                    </a:ext>
                  </a:extLst>
                </a:gridCol>
              </a:tblGrid>
              <a:tr h="0">
                <a:tc>
                  <a:txBody>
                    <a:bodyPr/>
                    <a:lstStyle/>
                    <a:p>
                      <a:pPr algn="ctr">
                        <a:lnSpc>
                          <a:spcPct val="150000"/>
                        </a:lnSpc>
                      </a:pPr>
                      <a:r>
                        <a:rPr lang="ru-RU"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Нейросеть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ru-RU" sz="1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p>
                      <a:pPr algn="ctr"/>
                      <a:endParaRPr lang="ru-RU" sz="1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p>
                      <a:pPr algn="ctr"/>
                      <a:r>
                        <a:rPr lang="pt-BR" sz="2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Midjourney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ru-RU" sz="1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p>
                      <a:r>
                        <a:rPr lang="pt-BR" sz="2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Stable Diffusion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ru-RU" sz="1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p>
                      <a:r>
                        <a:rPr lang="en-US" sz="2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DALL – E 3</a:t>
                      </a:r>
                      <a:endParaRPr lang="pt-BR" sz="2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ru-RU" sz="1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p>
                      <a:r>
                        <a:rPr lang="pt-BR" sz="2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Kandinsky 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endParaRPr lang="ru-RU" sz="1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p>
                      <a:r>
                        <a:rPr lang="ru-RU" sz="20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ШЕДЕВРУМ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425623874"/>
                  </a:ext>
                </a:extLst>
              </a:tr>
              <a:tr h="0">
                <a:tc>
                  <a:txBody>
                    <a:bodyPr/>
                    <a:lstStyle/>
                    <a:p>
                      <a:pPr algn="ctr">
                        <a:lnSpc>
                          <a:spcPct val="150000"/>
                        </a:lnSpc>
                      </a:pPr>
                      <a:r>
                        <a:rPr lang="ru-RU"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Разработчик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pt-BR" sz="1800" b="1" i="0" u="none" strike="noStrike" kern="1200" baseline="0" dirty="0">
                          <a:solidFill>
                            <a:schemeClr val="dk1"/>
                          </a:solidFill>
                          <a:latin typeface="+mn-lt"/>
                          <a:ea typeface="+mn-ea"/>
                          <a:cs typeface="+mn-cs"/>
                        </a:rPr>
                        <a:t>Midjourney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800" b="1" i="0" u="none" strike="noStrike" kern="1200" baseline="0" dirty="0" err="1">
                          <a:solidFill>
                            <a:schemeClr val="dk1"/>
                          </a:solidFill>
                          <a:latin typeface="+mn-lt"/>
                          <a:ea typeface="+mn-ea"/>
                          <a:cs typeface="+mn-cs"/>
                        </a:rPr>
                        <a:t>StabilityAl</a:t>
                      </a:r>
                      <a:endParaRPr lang="ru-RU"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1800" b="1" i="0" u="none" strike="noStrike" kern="1200" baseline="0" dirty="0">
                          <a:solidFill>
                            <a:schemeClr val="dk1"/>
                          </a:solidFill>
                          <a:latin typeface="+mn-lt"/>
                          <a:ea typeface="+mn-ea"/>
                          <a:cs typeface="+mn-cs"/>
                        </a:rPr>
                        <a:t>OpenAl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СБЕР</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ЯНДЕКС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34681851"/>
                  </a:ext>
                </a:extLst>
              </a:tr>
              <a:tr h="705130">
                <a:tc>
                  <a:txBody>
                    <a:bodyPr/>
                    <a:lstStyle/>
                    <a:p>
                      <a:pPr algn="ctr">
                        <a:lnSpc>
                          <a:spcPct val="150000"/>
                        </a:lnSpc>
                      </a:pPr>
                      <a:r>
                        <a:rPr lang="ru-RU"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Бесплатно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213153663"/>
                  </a:ext>
                </a:extLst>
              </a:tr>
              <a:tr h="638885">
                <a:tc>
                  <a:txBody>
                    <a:bodyPr/>
                    <a:lstStyle/>
                    <a:p>
                      <a:pPr algn="ctr">
                        <a:lnSpc>
                          <a:spcPct val="150000"/>
                        </a:lnSpc>
                      </a:pPr>
                      <a:r>
                        <a:rPr lang="ru-RU"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Русский язык</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27782230"/>
                  </a:ext>
                </a:extLst>
              </a:tr>
              <a:tr h="661153">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VPN</a:t>
                      </a:r>
                      <a:endParaRPr lang="ru-RU"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503960970"/>
                  </a:ext>
                </a:extLst>
              </a:tr>
              <a:tr h="663524">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ru-RU"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Регистрация</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40077176"/>
                  </a:ext>
                </a:extLst>
              </a:tr>
              <a:tr h="293370">
                <a:tc>
                  <a:txBody>
                    <a:bodyPr/>
                    <a:lstStyle/>
                    <a:p>
                      <a:pPr algn="ctr">
                        <a:lnSpc>
                          <a:spcPct val="150000"/>
                        </a:lnSpc>
                      </a:pPr>
                      <a:r>
                        <a:rPr lang="ru-RU"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Сохранение истории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222760993"/>
                  </a:ext>
                </a:extLst>
              </a:tr>
              <a:tr h="586740">
                <a:tc>
                  <a:txBody>
                    <a:bodyPr/>
                    <a:lstStyle/>
                    <a:p>
                      <a:pPr algn="ctr">
                        <a:lnSpc>
                          <a:spcPct val="150000"/>
                        </a:lnSpc>
                      </a:pPr>
                      <a:r>
                        <a:rPr lang="ru-RU"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Негативный </a:t>
                      </a:r>
                      <a:r>
                        <a:rPr lang="ru-RU" sz="1600" b="1" i="0" u="none" strike="noStrike" kern="1200" baseline="0" dirty="0" err="1">
                          <a:solidFill>
                            <a:srgbClr val="4B294B"/>
                          </a:solidFill>
                          <a:latin typeface="Lucida Sans Unicode" panose="020B0602030504020204" pitchFamily="34" charset="0"/>
                          <a:ea typeface="+mn-ea"/>
                          <a:cs typeface="Lucida Sans Unicode" panose="020B0602030504020204" pitchFamily="34" charset="0"/>
                        </a:rPr>
                        <a:t>промпт</a:t>
                      </a:r>
                      <a:endParaRPr lang="ru-RU"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140989551"/>
                  </a:ext>
                </a:extLst>
              </a:tr>
              <a:tr h="293370">
                <a:tc>
                  <a:txBody>
                    <a:bodyPr/>
                    <a:lstStyle/>
                    <a:p>
                      <a:pPr algn="ctr">
                        <a:lnSpc>
                          <a:spcPct val="150000"/>
                        </a:lnSpc>
                      </a:pPr>
                      <a:r>
                        <a:rPr lang="ru-RU" sz="1600" b="1" i="0" u="none" strike="noStrike" kern="1200" baseline="0" dirty="0">
                          <a:solidFill>
                            <a:srgbClr val="4B294B"/>
                          </a:solidFill>
                          <a:latin typeface="Lucida Sans Unicode" panose="020B0602030504020204" pitchFamily="34" charset="0"/>
                          <a:ea typeface="+mn-ea"/>
                          <a:cs typeface="Lucida Sans Unicode" panose="020B0602030504020204" pitchFamily="34" charset="0"/>
                        </a:rPr>
                        <a:t>Настройка формата картинки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b="1" dirty="0"/>
                        <a:t>ДА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ru-RU" sz="1800" b="1" i="0" u="none" strike="noStrike" kern="1200" baseline="0" dirty="0">
                          <a:solidFill>
                            <a:schemeClr val="dk1"/>
                          </a:solidFill>
                          <a:latin typeface="+mn-lt"/>
                          <a:ea typeface="+mn-ea"/>
                          <a:cs typeface="+mn-cs"/>
                        </a:rPr>
                        <a:t>НЕТ</a:t>
                      </a:r>
                      <a:endParaRPr lang="en-US" sz="1800" b="1" i="0" u="none" strike="noStrike" kern="1200" baseline="0" dirty="0">
                        <a:solidFill>
                          <a:schemeClr val="dk1"/>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956355311"/>
                  </a:ext>
                </a:extLst>
              </a:tr>
            </a:tbl>
          </a:graphicData>
        </a:graphic>
      </p:graphicFrame>
    </p:spTree>
    <p:extLst>
      <p:ext uri="{BB962C8B-B14F-4D97-AF65-F5344CB8AC3E}">
        <p14:creationId xmlns:p14="http://schemas.microsoft.com/office/powerpoint/2010/main" val="863938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61FD8-2A50-4D2B-DDE4-BFB9DACAAB22}"/>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7A6B03D-B507-DDD4-0565-6397FF833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57" y="223798"/>
            <a:ext cx="4953867" cy="6410403"/>
          </a:xfrm>
          <a:prstGeom prst="rect">
            <a:avLst/>
          </a:prstGeom>
          <a:ln w="28575">
            <a:solidFill>
              <a:srgbClr val="7030A0"/>
            </a:solidFill>
          </a:ln>
        </p:spPr>
      </p:pic>
      <p:pic>
        <p:nvPicPr>
          <p:cNvPr id="5" name="Рисунок 4">
            <a:extLst>
              <a:ext uri="{FF2B5EF4-FFF2-40B4-BE49-F238E27FC236}">
                <a16:creationId xmlns:a16="http://schemas.microsoft.com/office/drawing/2014/main" id="{ECED96F6-10CD-5371-D139-1EB25A8D07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4880" y="223798"/>
            <a:ext cx="4273603" cy="6410403"/>
          </a:xfrm>
          <a:prstGeom prst="rect">
            <a:avLst/>
          </a:prstGeom>
          <a:ln w="28575">
            <a:solidFill>
              <a:srgbClr val="7030A0"/>
            </a:solidFill>
          </a:ln>
        </p:spPr>
      </p:pic>
    </p:spTree>
    <p:extLst>
      <p:ext uri="{BB962C8B-B14F-4D97-AF65-F5344CB8AC3E}">
        <p14:creationId xmlns:p14="http://schemas.microsoft.com/office/powerpoint/2010/main" val="1994957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2C6C-3FFE-D624-916D-4CDCCFEE3E5F}"/>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6FAE088E-CB51-97EC-1954-0C4FCEBDF937}"/>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pt-BR" sz="8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pPr algn="ctr"/>
            <a:r>
              <a:rPr lang="ru-RU" sz="4000" b="1" i="0" u="none" strike="noStrike" kern="1200" baseline="0" dirty="0">
                <a:solidFill>
                  <a:srgbClr val="4B294B"/>
                </a:solidFill>
                <a:latin typeface="Lucida Sans Unicode" panose="020B0602030504020204" pitchFamily="34" charset="0"/>
                <a:cs typeface="Lucida Sans Unicode" panose="020B0602030504020204" pitchFamily="34" charset="0"/>
              </a:rPr>
              <a:t>Ф</a:t>
            </a:r>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ОРМУЛА УНИВЕРСАЛЬНОГО ПРОМПТА </a:t>
            </a:r>
            <a:endParaRPr lang="ru-RU" sz="36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8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2" name="Рисунок 1">
            <a:extLst>
              <a:ext uri="{FF2B5EF4-FFF2-40B4-BE49-F238E27FC236}">
                <a16:creationId xmlns:a16="http://schemas.microsoft.com/office/drawing/2014/main" id="{9B9294A1-60D1-92F1-6F7D-2A6177ED19D2}"/>
              </a:ext>
            </a:extLst>
          </p:cNvPr>
          <p:cNvPicPr>
            <a:picLocks noChangeAspect="1"/>
          </p:cNvPicPr>
          <p:nvPr/>
        </p:nvPicPr>
        <p:blipFill rotWithShape="1">
          <a:blip r:embed="rId2">
            <a:extLst>
              <a:ext uri="{28A0092B-C50C-407E-A947-70E740481C1C}">
                <a14:useLocalDpi xmlns:a14="http://schemas.microsoft.com/office/drawing/2010/main" val="0"/>
              </a:ext>
            </a:extLst>
          </a:blip>
          <a:srcRect t="27757" b="29269"/>
          <a:stretch/>
        </p:blipFill>
        <p:spPr>
          <a:xfrm>
            <a:off x="2448350" y="2090065"/>
            <a:ext cx="7295297" cy="1735493"/>
          </a:xfrm>
          <a:prstGeom prst="rect">
            <a:avLst/>
          </a:prstGeom>
          <a:ln w="38100">
            <a:solidFill>
              <a:srgbClr val="7030A0"/>
            </a:solidFill>
          </a:ln>
        </p:spPr>
      </p:pic>
      <p:pic>
        <p:nvPicPr>
          <p:cNvPr id="3" name="Рисунок 2">
            <a:extLst>
              <a:ext uri="{FF2B5EF4-FFF2-40B4-BE49-F238E27FC236}">
                <a16:creationId xmlns:a16="http://schemas.microsoft.com/office/drawing/2014/main" id="{7EEC9CCD-10C4-E0C4-9490-02D22467FCE3}"/>
              </a:ext>
            </a:extLst>
          </p:cNvPr>
          <p:cNvPicPr>
            <a:picLocks noChangeAspect="1"/>
          </p:cNvPicPr>
          <p:nvPr/>
        </p:nvPicPr>
        <p:blipFill rotWithShape="1">
          <a:blip r:embed="rId3">
            <a:extLst>
              <a:ext uri="{28A0092B-C50C-407E-A947-70E740481C1C}">
                <a14:useLocalDpi xmlns:a14="http://schemas.microsoft.com/office/drawing/2010/main" val="0"/>
              </a:ext>
            </a:extLst>
          </a:blip>
          <a:srcRect t="32466" b="31190"/>
          <a:stretch/>
        </p:blipFill>
        <p:spPr>
          <a:xfrm>
            <a:off x="1791177" y="4311734"/>
            <a:ext cx="8629965" cy="1735493"/>
          </a:xfrm>
          <a:prstGeom prst="rect">
            <a:avLst/>
          </a:prstGeom>
          <a:ln w="38100">
            <a:solidFill>
              <a:srgbClr val="7030A0"/>
            </a:solidFill>
          </a:ln>
        </p:spPr>
      </p:pic>
    </p:spTree>
    <p:extLst>
      <p:ext uri="{BB962C8B-B14F-4D97-AF65-F5344CB8AC3E}">
        <p14:creationId xmlns:p14="http://schemas.microsoft.com/office/powerpoint/2010/main" val="117493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072727-A1BC-BC4B-D774-9B765F1A04FF}"/>
              </a:ext>
            </a:extLst>
          </p:cNvPr>
          <p:cNvSpPr txBox="1"/>
          <p:nvPr/>
        </p:nvSpPr>
        <p:spPr>
          <a:xfrm>
            <a:off x="5290457" y="2181068"/>
            <a:ext cx="6512767" cy="2081339"/>
          </a:xfrm>
          <a:prstGeom prst="rect">
            <a:avLst/>
          </a:prstGeom>
          <a:solidFill>
            <a:schemeClr val="bg1">
              <a:lumMod val="95000"/>
            </a:schemeClr>
          </a:solidFill>
          <a:ln>
            <a:solidFill>
              <a:srgbClr val="7B4983"/>
            </a:solidFill>
          </a:ln>
        </p:spPr>
        <p:txBody>
          <a:bodyPr wrap="square" rtlCol="0">
            <a:spAutoFit/>
          </a:bodyPr>
          <a:lstStyle/>
          <a:p>
            <a:pPr algn="just">
              <a:lnSpc>
                <a:spcPct val="150000"/>
              </a:lnSpc>
            </a:pPr>
            <a:r>
              <a:rPr lang="ru-RU" sz="2200" b="1" i="0" u="none" strike="noStrike" baseline="0" dirty="0">
                <a:solidFill>
                  <a:srgbClr val="7B4983"/>
                </a:solidFill>
                <a:latin typeface="Lucida Sans Unicode" panose="020B0602030504020204" pitchFamily="34" charset="0"/>
                <a:cs typeface="Lucida Sans Unicode" panose="020B0602030504020204" pitchFamily="34" charset="0"/>
              </a:rPr>
              <a:t>Алан Тьюринг (1912-1954) — английский математик, логик, криптограф, опубликовал статью «Вычислительные машины и разум» (1950)</a:t>
            </a:r>
            <a:endParaRPr lang="ru-RU" sz="2200" b="1" dirty="0">
              <a:solidFill>
                <a:srgbClr val="7B4983"/>
              </a:solidFill>
              <a:latin typeface="Lucida Sans Unicode" panose="020B0602030504020204" pitchFamily="34" charset="0"/>
              <a:cs typeface="Lucida Sans Unicode" panose="020B0602030504020204" pitchFamily="34" charset="0"/>
            </a:endParaRPr>
          </a:p>
        </p:txBody>
      </p:sp>
      <p:pic>
        <p:nvPicPr>
          <p:cNvPr id="7" name="Рисунок 6">
            <a:extLst>
              <a:ext uri="{FF2B5EF4-FFF2-40B4-BE49-F238E27FC236}">
                <a16:creationId xmlns:a16="http://schemas.microsoft.com/office/drawing/2014/main" id="{1CCFEC89-4FBF-9AD4-D093-3D693A984679}"/>
              </a:ext>
            </a:extLst>
          </p:cNvPr>
          <p:cNvPicPr>
            <a:picLocks noChangeAspect="1"/>
          </p:cNvPicPr>
          <p:nvPr/>
        </p:nvPicPr>
        <p:blipFill>
          <a:blip r:embed="rId2"/>
          <a:stretch>
            <a:fillRect/>
          </a:stretch>
        </p:blipFill>
        <p:spPr>
          <a:xfrm>
            <a:off x="645610" y="626199"/>
            <a:ext cx="4029027" cy="5605602"/>
          </a:xfrm>
          <a:prstGeom prst="rect">
            <a:avLst/>
          </a:prstGeom>
          <a:ln w="28575">
            <a:solidFill>
              <a:srgbClr val="7B4983"/>
            </a:solidFill>
          </a:ln>
        </p:spPr>
      </p:pic>
    </p:spTree>
    <p:extLst>
      <p:ext uri="{BB962C8B-B14F-4D97-AF65-F5344CB8AC3E}">
        <p14:creationId xmlns:p14="http://schemas.microsoft.com/office/powerpoint/2010/main" val="28232742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9F7C2-D3F1-700E-28F6-5276194DF7D6}"/>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90951834-334D-C214-C649-FD2BA2A319E7}"/>
              </a:ext>
            </a:extLst>
          </p:cNvPr>
          <p:cNvPicPr>
            <a:picLocks noChangeAspect="1"/>
          </p:cNvPicPr>
          <p:nvPr/>
        </p:nvPicPr>
        <p:blipFill rotWithShape="1">
          <a:blip r:embed="rId2">
            <a:extLst>
              <a:ext uri="{28A0092B-C50C-407E-A947-70E740481C1C}">
                <a14:useLocalDpi xmlns:a14="http://schemas.microsoft.com/office/drawing/2010/main" val="0"/>
              </a:ext>
            </a:extLst>
          </a:blip>
          <a:srcRect t="14763" b="11462"/>
          <a:stretch/>
        </p:blipFill>
        <p:spPr>
          <a:xfrm>
            <a:off x="609600" y="1727200"/>
            <a:ext cx="10972800" cy="4541520"/>
          </a:xfrm>
          <a:prstGeom prst="rect">
            <a:avLst/>
          </a:prstGeom>
          <a:ln w="28575">
            <a:solidFill>
              <a:srgbClr val="7030A0"/>
            </a:solidFill>
          </a:ln>
        </p:spPr>
      </p:pic>
      <p:sp>
        <p:nvSpPr>
          <p:cNvPr id="3" name="TextBox 2">
            <a:extLst>
              <a:ext uri="{FF2B5EF4-FFF2-40B4-BE49-F238E27FC236}">
                <a16:creationId xmlns:a16="http://schemas.microsoft.com/office/drawing/2014/main" id="{1FA51C85-C743-30D2-01C8-AAEC7278572B}"/>
              </a:ext>
            </a:extLst>
          </p:cNvPr>
          <p:cNvSpPr txBox="1"/>
          <p:nvPr/>
        </p:nvSpPr>
        <p:spPr>
          <a:xfrm>
            <a:off x="314960" y="346631"/>
            <a:ext cx="11562080" cy="954107"/>
          </a:xfrm>
          <a:prstGeom prst="rect">
            <a:avLst/>
          </a:prstGeom>
          <a:solidFill>
            <a:schemeClr val="bg1">
              <a:lumMod val="95000"/>
            </a:schemeClr>
          </a:solidFill>
        </p:spPr>
        <p:txBody>
          <a:bodyPr wrap="square" rtlCol="0" anchor="ctr" anchorCtr="0">
            <a:spAutoFit/>
          </a:bodyPr>
          <a:lstStyle/>
          <a:p>
            <a:endParaRPr lang="pt-BR" sz="8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pPr algn="ctr"/>
            <a:r>
              <a:rPr lang="ru-RU" sz="4000" b="1" i="0" u="none" strike="noStrike" kern="1200" baseline="0" dirty="0">
                <a:solidFill>
                  <a:srgbClr val="4B294B"/>
                </a:solidFill>
                <a:latin typeface="Lucida Sans Unicode" panose="020B0602030504020204" pitchFamily="34" charset="0"/>
                <a:cs typeface="Lucida Sans Unicode" panose="020B0602030504020204" pitchFamily="34" charset="0"/>
              </a:rPr>
              <a:t>Ф</a:t>
            </a:r>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ОРМУЛА УНИВЕРСАЛЬНОГО ПРОМПТА </a:t>
            </a:r>
            <a:endParaRPr lang="ru-RU" sz="36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8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2080926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6E2CC-FD08-17F0-EEED-485B159D25A3}"/>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5C29D058-295A-59E1-4625-60035A918D0B}"/>
              </a:ext>
            </a:extLst>
          </p:cNvPr>
          <p:cNvSpPr txBox="1"/>
          <p:nvPr/>
        </p:nvSpPr>
        <p:spPr>
          <a:xfrm>
            <a:off x="325120" y="407293"/>
            <a:ext cx="11562080" cy="1015663"/>
          </a:xfrm>
          <a:prstGeom prst="rect">
            <a:avLst/>
          </a:prstGeom>
          <a:solidFill>
            <a:schemeClr val="bg1">
              <a:lumMod val="95000"/>
            </a:schemeClr>
          </a:solidFill>
        </p:spPr>
        <p:txBody>
          <a:bodyPr wrap="square" rtlCol="0" anchor="ctr" anchorCtr="0">
            <a:spAutoFit/>
          </a:bodyPr>
          <a:lstStyle/>
          <a:p>
            <a:endParaRPr lang="pt-BR" sz="10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pPr algn="ctr"/>
            <a:r>
              <a:rPr lang="ru-RU" sz="4000" b="1" i="0" u="none" strike="noStrike" kern="1200" baseline="0" dirty="0">
                <a:solidFill>
                  <a:srgbClr val="4B294B"/>
                </a:solidFill>
                <a:latin typeface="Lucida Sans Unicode" panose="020B0602030504020204" pitchFamily="34" charset="0"/>
                <a:cs typeface="Lucida Sans Unicode" panose="020B0602030504020204" pitchFamily="34" charset="0"/>
              </a:rPr>
              <a:t>Ф</a:t>
            </a:r>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ОРМУЛА </a:t>
            </a:r>
            <a:r>
              <a:rPr lang="ru-RU" sz="3600" b="1" dirty="0">
                <a:solidFill>
                  <a:srgbClr val="4B294B"/>
                </a:solidFill>
                <a:latin typeface="Lucida Sans Unicode" panose="020B0602030504020204" pitchFamily="34" charset="0"/>
                <a:cs typeface="Lucida Sans Unicode" panose="020B0602030504020204" pitchFamily="34" charset="0"/>
              </a:rPr>
              <a:t>РАСШИРЕННОГО</a:t>
            </a:r>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 ПРОМПТА </a:t>
            </a:r>
            <a:endParaRPr lang="ru-RU" sz="36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4" name="Рисунок 3">
            <a:extLst>
              <a:ext uri="{FF2B5EF4-FFF2-40B4-BE49-F238E27FC236}">
                <a16:creationId xmlns:a16="http://schemas.microsoft.com/office/drawing/2014/main" id="{BBD817DB-96D5-3E29-45B5-B16B8348D479}"/>
              </a:ext>
            </a:extLst>
          </p:cNvPr>
          <p:cNvPicPr>
            <a:picLocks noChangeAspect="1"/>
          </p:cNvPicPr>
          <p:nvPr/>
        </p:nvPicPr>
        <p:blipFill rotWithShape="1">
          <a:blip r:embed="rId2">
            <a:extLst>
              <a:ext uri="{28A0092B-C50C-407E-A947-70E740481C1C}">
                <a14:useLocalDpi xmlns:a14="http://schemas.microsoft.com/office/drawing/2010/main" val="0"/>
              </a:ext>
            </a:extLst>
          </a:blip>
          <a:srcRect t="37727" b="28054"/>
          <a:stretch/>
        </p:blipFill>
        <p:spPr>
          <a:xfrm>
            <a:off x="1313811" y="1888649"/>
            <a:ext cx="9584697" cy="1859277"/>
          </a:xfrm>
          <a:prstGeom prst="rect">
            <a:avLst/>
          </a:prstGeom>
          <a:ln w="28575">
            <a:solidFill>
              <a:srgbClr val="7030A0"/>
            </a:solidFill>
          </a:ln>
        </p:spPr>
      </p:pic>
      <p:pic>
        <p:nvPicPr>
          <p:cNvPr id="5" name="Рисунок 4">
            <a:extLst>
              <a:ext uri="{FF2B5EF4-FFF2-40B4-BE49-F238E27FC236}">
                <a16:creationId xmlns:a16="http://schemas.microsoft.com/office/drawing/2014/main" id="{B5A48A94-D64E-E66D-76D3-3691A4B44D89}"/>
              </a:ext>
            </a:extLst>
          </p:cNvPr>
          <p:cNvPicPr>
            <a:picLocks noChangeAspect="1"/>
          </p:cNvPicPr>
          <p:nvPr/>
        </p:nvPicPr>
        <p:blipFill rotWithShape="1">
          <a:blip r:embed="rId3">
            <a:extLst>
              <a:ext uri="{28A0092B-C50C-407E-A947-70E740481C1C}">
                <a14:useLocalDpi xmlns:a14="http://schemas.microsoft.com/office/drawing/2010/main" val="0"/>
              </a:ext>
            </a:extLst>
          </a:blip>
          <a:srcRect t="35851" b="29775"/>
          <a:stretch/>
        </p:blipFill>
        <p:spPr>
          <a:xfrm>
            <a:off x="1303651" y="4131720"/>
            <a:ext cx="9584698" cy="1828837"/>
          </a:xfrm>
          <a:prstGeom prst="rect">
            <a:avLst/>
          </a:prstGeom>
          <a:ln w="28575">
            <a:solidFill>
              <a:srgbClr val="7030A0"/>
            </a:solidFill>
          </a:ln>
        </p:spPr>
      </p:pic>
    </p:spTree>
    <p:extLst>
      <p:ext uri="{BB962C8B-B14F-4D97-AF65-F5344CB8AC3E}">
        <p14:creationId xmlns:p14="http://schemas.microsoft.com/office/powerpoint/2010/main" val="2631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4C198-105F-8546-1808-5152DBFA6DBC}"/>
            </a:ext>
          </a:extLst>
        </p:cNvPr>
        <p:cNvGrpSpPr/>
        <p:nvPr/>
      </p:nvGrpSpPr>
      <p:grpSpPr>
        <a:xfrm>
          <a:off x="0" y="0"/>
          <a:ext cx="0" cy="0"/>
          <a:chOff x="0" y="0"/>
          <a:chExt cx="0" cy="0"/>
        </a:xfrm>
      </p:grpSpPr>
      <p:pic>
        <p:nvPicPr>
          <p:cNvPr id="2" name="Рисунок 1">
            <a:extLst>
              <a:ext uri="{FF2B5EF4-FFF2-40B4-BE49-F238E27FC236}">
                <a16:creationId xmlns:a16="http://schemas.microsoft.com/office/drawing/2014/main" id="{8408245E-3B2C-9BC9-2EF7-43953DC38314}"/>
              </a:ext>
            </a:extLst>
          </p:cNvPr>
          <p:cNvPicPr>
            <a:picLocks noChangeAspect="1"/>
          </p:cNvPicPr>
          <p:nvPr/>
        </p:nvPicPr>
        <p:blipFill rotWithShape="1">
          <a:blip r:embed="rId2">
            <a:extLst>
              <a:ext uri="{28A0092B-C50C-407E-A947-70E740481C1C}">
                <a14:useLocalDpi xmlns:a14="http://schemas.microsoft.com/office/drawing/2010/main" val="0"/>
              </a:ext>
            </a:extLst>
          </a:blip>
          <a:srcRect t="15261" b="9260"/>
          <a:stretch/>
        </p:blipFill>
        <p:spPr>
          <a:xfrm>
            <a:off x="684296" y="1595120"/>
            <a:ext cx="10843727" cy="4602480"/>
          </a:xfrm>
          <a:prstGeom prst="rect">
            <a:avLst/>
          </a:prstGeom>
          <a:ln w="28575">
            <a:solidFill>
              <a:srgbClr val="7030A0"/>
            </a:solidFill>
          </a:ln>
        </p:spPr>
      </p:pic>
      <p:sp>
        <p:nvSpPr>
          <p:cNvPr id="3" name="TextBox 2">
            <a:extLst>
              <a:ext uri="{FF2B5EF4-FFF2-40B4-BE49-F238E27FC236}">
                <a16:creationId xmlns:a16="http://schemas.microsoft.com/office/drawing/2014/main" id="{817866E7-CB14-D57D-DFC2-A3C5024010D8}"/>
              </a:ext>
            </a:extLst>
          </p:cNvPr>
          <p:cNvSpPr txBox="1"/>
          <p:nvPr/>
        </p:nvSpPr>
        <p:spPr>
          <a:xfrm>
            <a:off x="325119" y="377111"/>
            <a:ext cx="11562080" cy="954107"/>
          </a:xfrm>
          <a:prstGeom prst="rect">
            <a:avLst/>
          </a:prstGeom>
          <a:solidFill>
            <a:schemeClr val="bg1">
              <a:lumMod val="95000"/>
            </a:schemeClr>
          </a:solidFill>
        </p:spPr>
        <p:txBody>
          <a:bodyPr wrap="square" rtlCol="0" anchor="ctr" anchorCtr="0">
            <a:spAutoFit/>
          </a:bodyPr>
          <a:lstStyle/>
          <a:p>
            <a:endParaRPr lang="pt-BR" sz="8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pPr algn="ctr"/>
            <a:r>
              <a:rPr lang="ru-RU" sz="4000" b="1" i="0" u="none" strike="noStrike" kern="1200" baseline="0" dirty="0">
                <a:solidFill>
                  <a:srgbClr val="4B294B"/>
                </a:solidFill>
                <a:latin typeface="Lucida Sans Unicode" panose="020B0602030504020204" pitchFamily="34" charset="0"/>
                <a:cs typeface="Lucida Sans Unicode" panose="020B0602030504020204" pitchFamily="34" charset="0"/>
              </a:rPr>
              <a:t>Ф</a:t>
            </a:r>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ОРМУЛА </a:t>
            </a:r>
            <a:r>
              <a:rPr lang="ru-RU" sz="3600" b="1" dirty="0">
                <a:solidFill>
                  <a:srgbClr val="4B294B"/>
                </a:solidFill>
                <a:latin typeface="Lucida Sans Unicode" panose="020B0602030504020204" pitchFamily="34" charset="0"/>
                <a:cs typeface="Lucida Sans Unicode" panose="020B0602030504020204" pitchFamily="34" charset="0"/>
              </a:rPr>
              <a:t>РАСШИРЕННОГО</a:t>
            </a:r>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 ПРОМПТА </a:t>
            </a:r>
            <a:endParaRPr lang="ru-RU" sz="36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8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7126159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78185-58E7-0594-78FD-D25D2FB08768}"/>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7DC0F86C-692C-7E94-5348-2DC633D7B9BD}"/>
              </a:ext>
            </a:extLst>
          </p:cNvPr>
          <p:cNvPicPr>
            <a:picLocks noChangeAspect="1"/>
          </p:cNvPicPr>
          <p:nvPr/>
        </p:nvPicPr>
        <p:blipFill rotWithShape="1">
          <a:blip r:embed="rId2">
            <a:extLst>
              <a:ext uri="{28A0092B-C50C-407E-A947-70E740481C1C}">
                <a14:useLocalDpi xmlns:a14="http://schemas.microsoft.com/office/drawing/2010/main" val="0"/>
              </a:ext>
            </a:extLst>
          </a:blip>
          <a:srcRect l="-1" r="23" b="2300"/>
          <a:stretch/>
        </p:blipFill>
        <p:spPr>
          <a:xfrm>
            <a:off x="363537" y="1580834"/>
            <a:ext cx="9532303" cy="4839095"/>
          </a:xfrm>
          <a:prstGeom prst="rect">
            <a:avLst/>
          </a:prstGeom>
          <a:ln w="28575">
            <a:solidFill>
              <a:srgbClr val="7030A0"/>
            </a:solidFill>
          </a:ln>
        </p:spPr>
      </p:pic>
      <p:sp>
        <p:nvSpPr>
          <p:cNvPr id="6" name="TextBox 5">
            <a:extLst>
              <a:ext uri="{FF2B5EF4-FFF2-40B4-BE49-F238E27FC236}">
                <a16:creationId xmlns:a16="http://schemas.microsoft.com/office/drawing/2014/main" id="{B0660DF5-3EC4-9B97-D881-CD2D55278C00}"/>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pt-BR" sz="10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r>
              <a:rPr lang="pt-BR" sz="3600" b="1" i="0" u="none" strike="noStrike" kern="1200" baseline="0" dirty="0">
                <a:solidFill>
                  <a:srgbClr val="4B294B"/>
                </a:solidFill>
                <a:latin typeface="Lucida Sans Unicode" panose="020B0602030504020204" pitchFamily="34" charset="0"/>
                <a:cs typeface="Lucida Sans Unicode" panose="020B0602030504020204" pitchFamily="34" charset="0"/>
              </a:rPr>
              <a:t>Kandinsky 3.0</a:t>
            </a:r>
            <a:endParaRPr lang="ru-RU" sz="10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5" name="Рисунок 4">
            <a:extLst>
              <a:ext uri="{FF2B5EF4-FFF2-40B4-BE49-F238E27FC236}">
                <a16:creationId xmlns:a16="http://schemas.microsoft.com/office/drawing/2014/main" id="{E648E181-4960-7E5D-891B-735CDD0D1F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50" y="147321"/>
            <a:ext cx="2838450" cy="2867025"/>
          </a:xfrm>
          <a:prstGeom prst="rect">
            <a:avLst/>
          </a:prstGeom>
          <a:ln w="28575">
            <a:solidFill>
              <a:srgbClr val="7030A0"/>
            </a:solidFill>
          </a:ln>
        </p:spPr>
      </p:pic>
      <p:sp>
        <p:nvSpPr>
          <p:cNvPr id="8" name="TextBox 7">
            <a:extLst>
              <a:ext uri="{FF2B5EF4-FFF2-40B4-BE49-F238E27FC236}">
                <a16:creationId xmlns:a16="http://schemas.microsoft.com/office/drawing/2014/main" id="{1F74080D-AE57-8A60-0E63-91271E52F6BD}"/>
              </a:ext>
            </a:extLst>
          </p:cNvPr>
          <p:cNvSpPr txBox="1"/>
          <p:nvPr/>
        </p:nvSpPr>
        <p:spPr>
          <a:xfrm>
            <a:off x="8930640" y="6423919"/>
            <a:ext cx="2956560" cy="369332"/>
          </a:xfrm>
          <a:prstGeom prst="rect">
            <a:avLst/>
          </a:prstGeom>
          <a:noFill/>
        </p:spPr>
        <p:txBody>
          <a:bodyPr wrap="square">
            <a:spAutoFit/>
          </a:bodyPr>
          <a:lstStyle/>
          <a:p>
            <a:r>
              <a:rPr lang="en-US" sz="1800" b="1" i="0" u="none" strike="noStrike" baseline="0" dirty="0">
                <a:solidFill>
                  <a:srgbClr val="4D1354"/>
                </a:solidFill>
                <a:latin typeface="HKGrotesk-Bold"/>
                <a:hlinkClick r:id="rId4"/>
              </a:rPr>
              <a:t>https://editor.fusionbrain.ai/</a:t>
            </a:r>
            <a:r>
              <a:rPr lang="ru-RU" sz="1800" b="1" i="0" u="none" strike="noStrike" baseline="0" dirty="0">
                <a:solidFill>
                  <a:srgbClr val="4D1354"/>
                </a:solidFill>
                <a:latin typeface="HKGrotesk-Bold"/>
              </a:rPr>
              <a:t> </a:t>
            </a:r>
            <a:endParaRPr lang="ru-RU" dirty="0"/>
          </a:p>
        </p:txBody>
      </p:sp>
    </p:spTree>
    <p:extLst>
      <p:ext uri="{BB962C8B-B14F-4D97-AF65-F5344CB8AC3E}">
        <p14:creationId xmlns:p14="http://schemas.microsoft.com/office/powerpoint/2010/main" val="1984657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52105-40CF-1B31-F31F-676C1C532379}"/>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58DC8F87-FE3C-7164-D8EC-0529EC0EF31B}"/>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pt-BR" sz="10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КАК ПОЛЬЗОВАТЬСЯ?</a:t>
            </a:r>
            <a:endParaRPr lang="ru-RU" sz="10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sp>
        <p:nvSpPr>
          <p:cNvPr id="8" name="TextBox 7">
            <a:extLst>
              <a:ext uri="{FF2B5EF4-FFF2-40B4-BE49-F238E27FC236}">
                <a16:creationId xmlns:a16="http://schemas.microsoft.com/office/drawing/2014/main" id="{DA6A09A8-5907-1A6D-E809-CC1D20BC78C4}"/>
              </a:ext>
            </a:extLst>
          </p:cNvPr>
          <p:cNvSpPr txBox="1"/>
          <p:nvPr/>
        </p:nvSpPr>
        <p:spPr>
          <a:xfrm>
            <a:off x="7692390" y="6050597"/>
            <a:ext cx="2956560" cy="369332"/>
          </a:xfrm>
          <a:prstGeom prst="rect">
            <a:avLst/>
          </a:prstGeom>
          <a:noFill/>
        </p:spPr>
        <p:txBody>
          <a:bodyPr wrap="square">
            <a:spAutoFit/>
          </a:bodyPr>
          <a:lstStyle/>
          <a:p>
            <a:r>
              <a:rPr lang="en-US" sz="1800" b="1" i="0" u="none" strike="noStrike" baseline="0" dirty="0">
                <a:solidFill>
                  <a:srgbClr val="4D1354"/>
                </a:solidFill>
                <a:latin typeface="HKGrotesk-Bold"/>
              </a:rPr>
              <a:t>https://editor.fusionbrain.ai/</a:t>
            </a:r>
            <a:endParaRPr lang="ru-RU" dirty="0"/>
          </a:p>
        </p:txBody>
      </p:sp>
      <p:pic>
        <p:nvPicPr>
          <p:cNvPr id="4" name="Рисунок 3">
            <a:extLst>
              <a:ext uri="{FF2B5EF4-FFF2-40B4-BE49-F238E27FC236}">
                <a16:creationId xmlns:a16="http://schemas.microsoft.com/office/drawing/2014/main" id="{F879C900-1727-C305-9D23-B4FC8C9B90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377" y="1814154"/>
            <a:ext cx="5978843" cy="4605775"/>
          </a:xfrm>
          <a:prstGeom prst="rect">
            <a:avLst/>
          </a:prstGeom>
          <a:ln w="28575">
            <a:solidFill>
              <a:srgbClr val="7030A0"/>
            </a:solidFill>
          </a:ln>
        </p:spPr>
      </p:pic>
      <p:pic>
        <p:nvPicPr>
          <p:cNvPr id="9" name="Рисунок 8">
            <a:extLst>
              <a:ext uri="{FF2B5EF4-FFF2-40B4-BE49-F238E27FC236}">
                <a16:creationId xmlns:a16="http://schemas.microsoft.com/office/drawing/2014/main" id="{D579B5BF-48A2-7496-BA03-D7288452F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8814" y="907077"/>
            <a:ext cx="4163712" cy="5043846"/>
          </a:xfrm>
          <a:prstGeom prst="rect">
            <a:avLst/>
          </a:prstGeom>
          <a:ln w="28575">
            <a:solidFill>
              <a:srgbClr val="7030A0"/>
            </a:solidFill>
          </a:ln>
        </p:spPr>
      </p:pic>
    </p:spTree>
    <p:extLst>
      <p:ext uri="{BB962C8B-B14F-4D97-AF65-F5344CB8AC3E}">
        <p14:creationId xmlns:p14="http://schemas.microsoft.com/office/powerpoint/2010/main" val="19596097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D7157-C54A-DBE4-A931-3357D4256A1C}"/>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F9535A14-0A9F-F1A8-3341-A5F1C7CC0F18}"/>
              </a:ext>
            </a:extLst>
          </p:cNvPr>
          <p:cNvPicPr>
            <a:picLocks noChangeAspect="1"/>
          </p:cNvPicPr>
          <p:nvPr/>
        </p:nvPicPr>
        <p:blipFill rotWithShape="1">
          <a:blip r:embed="rId2">
            <a:extLst>
              <a:ext uri="{28A0092B-C50C-407E-A947-70E740481C1C}">
                <a14:useLocalDpi xmlns:a14="http://schemas.microsoft.com/office/drawing/2010/main" val="0"/>
              </a:ext>
            </a:extLst>
          </a:blip>
          <a:srcRect l="1168" r="2078" b="2814"/>
          <a:stretch/>
        </p:blipFill>
        <p:spPr>
          <a:xfrm>
            <a:off x="6307177" y="570719"/>
            <a:ext cx="5559704" cy="5716561"/>
          </a:xfrm>
          <a:prstGeom prst="rect">
            <a:avLst/>
          </a:prstGeom>
          <a:ln w="28575">
            <a:solidFill>
              <a:schemeClr val="tx1"/>
            </a:solidFill>
          </a:ln>
        </p:spPr>
      </p:pic>
      <p:pic>
        <p:nvPicPr>
          <p:cNvPr id="5" name="Рисунок 4">
            <a:extLst>
              <a:ext uri="{FF2B5EF4-FFF2-40B4-BE49-F238E27FC236}">
                <a16:creationId xmlns:a16="http://schemas.microsoft.com/office/drawing/2014/main" id="{A0B83E38-D123-CDE3-60B5-64E9645003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77" y="1486680"/>
            <a:ext cx="4810125" cy="4800600"/>
          </a:xfrm>
          <a:prstGeom prst="rect">
            <a:avLst/>
          </a:prstGeom>
          <a:ln w="28575">
            <a:solidFill>
              <a:srgbClr val="7030A0"/>
            </a:solidFill>
          </a:ln>
        </p:spPr>
      </p:pic>
      <p:sp>
        <p:nvSpPr>
          <p:cNvPr id="6" name="TextBox 5">
            <a:extLst>
              <a:ext uri="{FF2B5EF4-FFF2-40B4-BE49-F238E27FC236}">
                <a16:creationId xmlns:a16="http://schemas.microsoft.com/office/drawing/2014/main" id="{9B7A88DA-CB06-8CDF-3624-DC5BD8B690B4}"/>
              </a:ext>
            </a:extLst>
          </p:cNvPr>
          <p:cNvSpPr txBox="1"/>
          <p:nvPr/>
        </p:nvSpPr>
        <p:spPr>
          <a:xfrm>
            <a:off x="308787" y="432861"/>
            <a:ext cx="5559704" cy="830997"/>
          </a:xfrm>
          <a:prstGeom prst="rect">
            <a:avLst/>
          </a:prstGeom>
          <a:solidFill>
            <a:schemeClr val="bg1">
              <a:lumMod val="95000"/>
            </a:schemeClr>
          </a:solidFill>
        </p:spPr>
        <p:txBody>
          <a:bodyPr wrap="square" rtlCol="0" anchor="ctr" anchorCtr="0">
            <a:spAutoFit/>
          </a:bodyPr>
          <a:lstStyle/>
          <a:p>
            <a:endParaRPr lang="ru-RU" sz="1000" b="1" dirty="0">
              <a:solidFill>
                <a:srgbClr val="4B294B"/>
              </a:solidFill>
              <a:latin typeface="Lucida Sans Unicode" panose="020B0602030504020204" pitchFamily="34" charset="0"/>
              <a:cs typeface="Lucida Sans Unicode" panose="020B0602030504020204" pitchFamily="34" charset="0"/>
            </a:endParaRPr>
          </a:p>
          <a:p>
            <a:r>
              <a:rPr lang="ru-RU" sz="2800" b="1" dirty="0">
                <a:solidFill>
                  <a:srgbClr val="4B294B"/>
                </a:solidFill>
                <a:latin typeface="Lucida Sans Unicode" panose="020B0602030504020204" pitchFamily="34" charset="0"/>
                <a:cs typeface="Lucida Sans Unicode" panose="020B0602030504020204" pitchFamily="34" charset="0"/>
              </a:rPr>
              <a:t>Во</a:t>
            </a:r>
            <a:r>
              <a:rPr lang="ru-RU" sz="2800" b="1" i="0" u="none" strike="noStrike" kern="1200" baseline="0" dirty="0">
                <a:solidFill>
                  <a:srgbClr val="4B294B"/>
                </a:solidFill>
                <a:latin typeface="Lucida Sans Unicode" panose="020B0602030504020204" pitchFamily="34" charset="0"/>
                <a:cs typeface="Lucida Sans Unicode" panose="020B0602030504020204" pitchFamily="34" charset="0"/>
              </a:rPr>
              <a:t>зможность убирать лишнее</a:t>
            </a:r>
            <a:endParaRPr lang="ru-RU" sz="2800" b="1" i="0" u="none" strike="noStrike" kern="1200" baseline="0" dirty="0">
              <a:solidFill>
                <a:schemeClr val="tx1">
                  <a:lumMod val="75000"/>
                  <a:lumOff val="25000"/>
                </a:schemeClr>
              </a:solidFill>
              <a:latin typeface="Lucida Sans Unicode" panose="020B0602030504020204" pitchFamily="34" charset="0"/>
              <a:cs typeface="Lucida Sans Unicode" panose="020B0602030504020204" pitchFamily="34" charset="0"/>
            </a:endParaRPr>
          </a:p>
          <a:p>
            <a:endParaRPr lang="ru-RU" sz="1000" b="1" i="0" u="none" strike="noStrike" baseline="0" dirty="0">
              <a:solidFill>
                <a:srgbClr val="4B294B"/>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4954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35FD46-3343-5C3A-B3B0-23E851BAC9E4}"/>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23A915CE-4576-501E-4906-D77EB61066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4865" y="340360"/>
            <a:ext cx="6128189" cy="6177280"/>
          </a:xfrm>
          <a:prstGeom prst="rect">
            <a:avLst/>
          </a:prstGeom>
          <a:ln w="28575">
            <a:solidFill>
              <a:srgbClr val="7030A0"/>
            </a:solidFill>
          </a:ln>
        </p:spPr>
      </p:pic>
      <p:sp>
        <p:nvSpPr>
          <p:cNvPr id="4" name="TextBox 3">
            <a:extLst>
              <a:ext uri="{FF2B5EF4-FFF2-40B4-BE49-F238E27FC236}">
                <a16:creationId xmlns:a16="http://schemas.microsoft.com/office/drawing/2014/main" id="{8371FA14-00BF-4D1C-8EB2-7F7ACA8B995B}"/>
              </a:ext>
            </a:extLst>
          </p:cNvPr>
          <p:cNvSpPr txBox="1"/>
          <p:nvPr/>
        </p:nvSpPr>
        <p:spPr>
          <a:xfrm>
            <a:off x="345440" y="1844506"/>
            <a:ext cx="4419600" cy="954107"/>
          </a:xfrm>
          <a:prstGeom prst="rect">
            <a:avLst/>
          </a:prstGeom>
          <a:solidFill>
            <a:schemeClr val="bg1">
              <a:lumMod val="95000"/>
            </a:schemeClr>
          </a:solidFill>
        </p:spPr>
        <p:txBody>
          <a:bodyPr wrap="square" rtlCol="0" anchor="ctr" anchorCtr="0">
            <a:spAutoFit/>
          </a:bodyPr>
          <a:lstStyle/>
          <a:p>
            <a:endParaRPr lang="pt-BR" sz="10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Горячие клавиши </a:t>
            </a:r>
            <a:endParaRPr lang="ru-RU" sz="10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762535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B22E1C-2847-F818-70DB-C73C400DC5CD}"/>
              </a:ext>
            </a:extLst>
          </p:cNvPr>
          <p:cNvSpPr txBox="1"/>
          <p:nvPr/>
        </p:nvSpPr>
        <p:spPr>
          <a:xfrm>
            <a:off x="731519" y="2079446"/>
            <a:ext cx="5029201" cy="3693319"/>
          </a:xfrm>
          <a:prstGeom prst="rect">
            <a:avLst/>
          </a:prstGeom>
          <a:noFill/>
        </p:spPr>
        <p:txBody>
          <a:bodyPr wrap="square" rtlCol="0">
            <a:spAutoFit/>
          </a:bodyPr>
          <a:lstStyle/>
          <a:p>
            <a:pPr marL="285750" indent="-285750" algn="l">
              <a:buFont typeface="Arial" panose="020B0604020202020204" pitchFamily="34" charset="0"/>
              <a:buChar char="•"/>
            </a:pPr>
            <a:r>
              <a:rPr lang="en-US" sz="3600" b="1" i="0" u="none" strike="noStrike" baseline="0" dirty="0">
                <a:solidFill>
                  <a:srgbClr val="4D1354"/>
                </a:solidFill>
                <a:latin typeface="Lucida Sans Unicode" panose="020B0602030504020204" pitchFamily="34" charset="0"/>
                <a:cs typeface="Lucida Sans Unicode" panose="020B0602030504020204" pitchFamily="34" charset="0"/>
              </a:rPr>
              <a:t>Studio Lighting</a:t>
            </a:r>
          </a:p>
          <a:p>
            <a:pPr marL="285750" indent="-285750" algn="l">
              <a:buFont typeface="Arial" panose="020B0604020202020204" pitchFamily="34" charset="0"/>
              <a:buChar char="•"/>
            </a:pPr>
            <a:r>
              <a:rPr lang="en-US" sz="3600" b="1" i="0" u="none" strike="noStrike" baseline="0" dirty="0">
                <a:solidFill>
                  <a:srgbClr val="4D1354"/>
                </a:solidFill>
                <a:latin typeface="Lucida Sans Unicode" panose="020B0602030504020204" pitchFamily="34" charset="0"/>
                <a:cs typeface="Lucida Sans Unicode" panose="020B0602030504020204" pitchFamily="34" charset="0"/>
              </a:rPr>
              <a:t>Natural Lighting</a:t>
            </a:r>
          </a:p>
          <a:p>
            <a:pPr marL="285750" indent="-285750" algn="l">
              <a:buFont typeface="Arial" panose="020B0604020202020204" pitchFamily="34" charset="0"/>
              <a:buChar char="•"/>
            </a:pPr>
            <a:r>
              <a:rPr lang="en-US" sz="3600" b="1" i="0" u="none" strike="noStrike" baseline="0" dirty="0">
                <a:solidFill>
                  <a:srgbClr val="4D1354"/>
                </a:solidFill>
                <a:latin typeface="Lucida Sans Unicode" panose="020B0602030504020204" pitchFamily="34" charset="0"/>
                <a:cs typeface="Lucida Sans Unicode" panose="020B0602030504020204" pitchFamily="34" charset="0"/>
              </a:rPr>
              <a:t>Front Lighting</a:t>
            </a:r>
          </a:p>
          <a:p>
            <a:pPr marL="285750" indent="-285750" algn="l">
              <a:buFont typeface="Arial" panose="020B0604020202020204" pitchFamily="34" charset="0"/>
              <a:buChar char="•"/>
            </a:pPr>
            <a:r>
              <a:rPr lang="en-US" sz="3600" b="1" i="0" u="none" strike="noStrike" baseline="0" dirty="0">
                <a:solidFill>
                  <a:srgbClr val="4D1354"/>
                </a:solidFill>
                <a:latin typeface="Lucida Sans Unicode" panose="020B0602030504020204" pitchFamily="34" charset="0"/>
                <a:cs typeface="Lucida Sans Unicode" panose="020B0602030504020204" pitchFamily="34" charset="0"/>
              </a:rPr>
              <a:t>Back Lighting</a:t>
            </a:r>
          </a:p>
          <a:p>
            <a:pPr marL="285750" indent="-285750" algn="l">
              <a:buFont typeface="Arial" panose="020B0604020202020204" pitchFamily="34" charset="0"/>
              <a:buChar char="•"/>
            </a:pPr>
            <a:r>
              <a:rPr lang="en-US" sz="3600" b="1" i="0" u="none" strike="noStrike" baseline="0" dirty="0">
                <a:solidFill>
                  <a:srgbClr val="4D1354"/>
                </a:solidFill>
                <a:latin typeface="Lucida Sans Unicode" panose="020B0602030504020204" pitchFamily="34" charset="0"/>
                <a:cs typeface="Lucida Sans Unicode" panose="020B0602030504020204" pitchFamily="34" charset="0"/>
              </a:rPr>
              <a:t>Spot Lighting</a:t>
            </a:r>
          </a:p>
          <a:p>
            <a:pPr marL="285750" indent="-285750" algn="l">
              <a:buFont typeface="Arial" panose="020B0604020202020204" pitchFamily="34" charset="0"/>
              <a:buChar char="•"/>
            </a:pPr>
            <a:r>
              <a:rPr lang="en-US" sz="3600" b="1" i="0" u="none" strike="noStrike" baseline="0" dirty="0">
                <a:solidFill>
                  <a:srgbClr val="4D1354"/>
                </a:solidFill>
                <a:latin typeface="Lucida Sans Unicode" panose="020B0602030504020204" pitchFamily="34" charset="0"/>
                <a:cs typeface="Lucida Sans Unicode" panose="020B0602030504020204" pitchFamily="34" charset="0"/>
              </a:rPr>
              <a:t>Firelight</a:t>
            </a:r>
            <a:r>
              <a:rPr lang="ru-RU" sz="3600" b="1" i="0" u="none" strike="noStrike" baseline="0" dirty="0">
                <a:solidFill>
                  <a:srgbClr val="4D1354"/>
                </a:solidFill>
                <a:latin typeface="Lucida Sans Unicode" panose="020B0602030504020204" pitchFamily="34" charset="0"/>
                <a:cs typeface="Lucida Sans Unicode" panose="020B0602030504020204" pitchFamily="34" charset="0"/>
              </a:rPr>
              <a:t>                                       </a:t>
            </a:r>
            <a:endParaRPr lang="ru-RU" sz="3600" b="1" dirty="0">
              <a:solidFill>
                <a:srgbClr val="4D1354"/>
              </a:solidFill>
              <a:latin typeface="Lucida Sans Unicode" panose="020B0602030504020204" pitchFamily="34" charset="0"/>
              <a:cs typeface="Lucida Sans Unicode" panose="020B0602030504020204" pitchFamily="34" charset="0"/>
            </a:endParaRPr>
          </a:p>
          <a:p>
            <a:pPr algn="l"/>
            <a:endParaRPr lang="ru-RU" dirty="0"/>
          </a:p>
        </p:txBody>
      </p:sp>
      <p:sp>
        <p:nvSpPr>
          <p:cNvPr id="3" name="TextBox 2">
            <a:extLst>
              <a:ext uri="{FF2B5EF4-FFF2-40B4-BE49-F238E27FC236}">
                <a16:creationId xmlns:a16="http://schemas.microsoft.com/office/drawing/2014/main" id="{C97A91FB-3435-E116-4DB6-7B138C8324C7}"/>
              </a:ext>
            </a:extLst>
          </p:cNvPr>
          <p:cNvSpPr txBox="1"/>
          <p:nvPr/>
        </p:nvSpPr>
        <p:spPr>
          <a:xfrm>
            <a:off x="6431282" y="2076092"/>
            <a:ext cx="5029200" cy="3416320"/>
          </a:xfrm>
          <a:prstGeom prst="rect">
            <a:avLst/>
          </a:prstGeom>
          <a:noFill/>
        </p:spPr>
        <p:txBody>
          <a:bodyPr wrap="square" rtlCol="0">
            <a:spAutoFit/>
          </a:bodyPr>
          <a:lstStyle/>
          <a:p>
            <a:pPr marL="285750" indent="-285750" algn="l">
              <a:buFont typeface="Arial" panose="020B0604020202020204" pitchFamily="34" charset="0"/>
              <a:buChar char="•"/>
            </a:pPr>
            <a:r>
              <a:rPr lang="ru-RU" sz="3600" b="1" i="0" u="none" strike="noStrike" baseline="0" dirty="0">
                <a:solidFill>
                  <a:srgbClr val="4D1354"/>
                </a:solidFill>
                <a:latin typeface="Lucida Sans Unicode" panose="020B0602030504020204" pitchFamily="34" charset="0"/>
                <a:cs typeface="Lucida Sans Unicode" panose="020B0602030504020204" pitchFamily="34" charset="0"/>
              </a:rPr>
              <a:t>Студийный свет</a:t>
            </a:r>
          </a:p>
          <a:p>
            <a:pPr marL="285750" indent="-285750" algn="l">
              <a:buFont typeface="Arial" panose="020B0604020202020204" pitchFamily="34" charset="0"/>
              <a:buChar char="•"/>
            </a:pPr>
            <a:r>
              <a:rPr lang="ru-RU" sz="3600" b="1" i="0" u="none" strike="noStrike" baseline="0" dirty="0">
                <a:solidFill>
                  <a:srgbClr val="4D1354"/>
                </a:solidFill>
                <a:latin typeface="Lucida Sans Unicode" panose="020B0602030504020204" pitchFamily="34" charset="0"/>
                <a:cs typeface="Lucida Sans Unicode" panose="020B0602030504020204" pitchFamily="34" charset="0"/>
              </a:rPr>
              <a:t>Естественный свет</a:t>
            </a:r>
          </a:p>
          <a:p>
            <a:pPr marL="285750" indent="-285750" algn="l">
              <a:buFont typeface="Arial" panose="020B0604020202020204" pitchFamily="34" charset="0"/>
              <a:buChar char="•"/>
            </a:pPr>
            <a:r>
              <a:rPr lang="ru-RU" sz="3600" b="1" i="0" u="none" strike="noStrike" baseline="0" dirty="0">
                <a:solidFill>
                  <a:srgbClr val="4D1354"/>
                </a:solidFill>
                <a:latin typeface="Lucida Sans Unicode" panose="020B0602030504020204" pitchFamily="34" charset="0"/>
                <a:cs typeface="Lucida Sans Unicode" panose="020B0602030504020204" pitchFamily="34" charset="0"/>
              </a:rPr>
              <a:t>Передний свет</a:t>
            </a:r>
          </a:p>
          <a:p>
            <a:pPr marL="285750" indent="-285750" algn="l">
              <a:buFont typeface="Arial" panose="020B0604020202020204" pitchFamily="34" charset="0"/>
              <a:buChar char="•"/>
            </a:pPr>
            <a:r>
              <a:rPr lang="ru-RU" sz="3600" b="1" i="0" u="none" strike="noStrike" baseline="0" dirty="0">
                <a:solidFill>
                  <a:srgbClr val="4D1354"/>
                </a:solidFill>
                <a:latin typeface="Lucida Sans Unicode" panose="020B0602030504020204" pitchFamily="34" charset="0"/>
                <a:cs typeface="Lucida Sans Unicode" panose="020B0602030504020204" pitchFamily="34" charset="0"/>
              </a:rPr>
              <a:t>Задний свет</a:t>
            </a:r>
          </a:p>
          <a:p>
            <a:pPr marL="285750" indent="-285750" algn="l">
              <a:buFont typeface="Arial" panose="020B0604020202020204" pitchFamily="34" charset="0"/>
              <a:buChar char="•"/>
            </a:pPr>
            <a:r>
              <a:rPr lang="ru-RU" sz="3600" b="1" i="0" u="none" strike="noStrike" baseline="0" dirty="0">
                <a:solidFill>
                  <a:srgbClr val="4D1354"/>
                </a:solidFill>
                <a:latin typeface="Lucida Sans Unicode" panose="020B0602030504020204" pitchFamily="34" charset="0"/>
                <a:cs typeface="Lucida Sans Unicode" panose="020B0602030504020204" pitchFamily="34" charset="0"/>
              </a:rPr>
              <a:t>Прожекторный свет</a:t>
            </a:r>
          </a:p>
          <a:p>
            <a:pPr marL="285750" indent="-285750" algn="l">
              <a:buFont typeface="Arial" panose="020B0604020202020204" pitchFamily="34" charset="0"/>
              <a:buChar char="•"/>
            </a:pPr>
            <a:r>
              <a:rPr lang="ru-RU" sz="3600" b="1" i="0" u="none" strike="noStrike" baseline="0" dirty="0">
                <a:solidFill>
                  <a:srgbClr val="4D1354"/>
                </a:solidFill>
                <a:latin typeface="Lucida Sans Unicode" panose="020B0602030504020204" pitchFamily="34" charset="0"/>
                <a:cs typeface="Lucida Sans Unicode" panose="020B0602030504020204" pitchFamily="34" charset="0"/>
              </a:rPr>
              <a:t>Мягкий свет свечей</a:t>
            </a:r>
            <a:endParaRPr lang="ru-RU" sz="3600" dirty="0">
              <a:latin typeface="Lucida Sans Unicode" panose="020B0602030504020204" pitchFamily="34" charset="0"/>
              <a:cs typeface="Lucida Sans Unicode" panose="020B0602030504020204" pitchFamily="34" charset="0"/>
            </a:endParaRPr>
          </a:p>
        </p:txBody>
      </p:sp>
      <p:sp>
        <p:nvSpPr>
          <p:cNvPr id="4" name="TextBox 3">
            <a:extLst>
              <a:ext uri="{FF2B5EF4-FFF2-40B4-BE49-F238E27FC236}">
                <a16:creationId xmlns:a16="http://schemas.microsoft.com/office/drawing/2014/main" id="{65A63165-23B3-A5BD-6A20-0A80E2254F40}"/>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pt-BR" sz="10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r>
              <a:rPr lang="ru-RU" sz="3600" b="1" dirty="0">
                <a:solidFill>
                  <a:srgbClr val="4B294B"/>
                </a:solidFill>
                <a:latin typeface="Lucida Sans Unicode" panose="020B0602030504020204" pitchFamily="34" charset="0"/>
                <a:cs typeface="Lucida Sans Unicode" panose="020B0602030504020204" pitchFamily="34" charset="0"/>
              </a:rPr>
              <a:t>ДЕТАЛЬНЫЕ НАСТРОЙКИ (ОСВЕЩЕНИЕ)</a:t>
            </a:r>
            <a:endParaRPr lang="ru-RU" sz="10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35466817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BFD6A-822A-BB12-D7DC-AE7BFF9D1397}"/>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CDCB132F-C945-319A-CAE6-FDE54C2BFF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560" y="172312"/>
            <a:ext cx="7294880" cy="3232305"/>
          </a:xfrm>
          <a:prstGeom prst="rect">
            <a:avLst/>
          </a:prstGeom>
          <a:ln w="28575">
            <a:solidFill>
              <a:srgbClr val="7030A0"/>
            </a:solidFill>
          </a:ln>
        </p:spPr>
      </p:pic>
      <p:pic>
        <p:nvPicPr>
          <p:cNvPr id="5" name="Рисунок 4">
            <a:extLst>
              <a:ext uri="{FF2B5EF4-FFF2-40B4-BE49-F238E27FC236}">
                <a16:creationId xmlns:a16="http://schemas.microsoft.com/office/drawing/2014/main" id="{3E193DB0-C1E0-A7CD-B824-B9889AFD11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560" y="3531431"/>
            <a:ext cx="7294880" cy="3154257"/>
          </a:xfrm>
          <a:prstGeom prst="rect">
            <a:avLst/>
          </a:prstGeom>
          <a:ln w="28575">
            <a:solidFill>
              <a:srgbClr val="7030A0"/>
            </a:solidFill>
          </a:ln>
        </p:spPr>
      </p:pic>
    </p:spTree>
    <p:extLst>
      <p:ext uri="{BB962C8B-B14F-4D97-AF65-F5344CB8AC3E}">
        <p14:creationId xmlns:p14="http://schemas.microsoft.com/office/powerpoint/2010/main" val="1658076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F2A35-39E2-0935-C8F1-ED408C1DB304}"/>
            </a:ext>
          </a:extLst>
        </p:cNvPr>
        <p:cNvGrpSpPr/>
        <p:nvPr/>
      </p:nvGrpSpPr>
      <p:grpSpPr>
        <a:xfrm>
          <a:off x="0" y="0"/>
          <a:ext cx="0" cy="0"/>
          <a:chOff x="0" y="0"/>
          <a:chExt cx="0" cy="0"/>
        </a:xfrm>
      </p:grpSpPr>
      <p:pic>
        <p:nvPicPr>
          <p:cNvPr id="17" name="Рисунок 16">
            <a:extLst>
              <a:ext uri="{FF2B5EF4-FFF2-40B4-BE49-F238E27FC236}">
                <a16:creationId xmlns:a16="http://schemas.microsoft.com/office/drawing/2014/main" id="{78333384-E136-FFB3-A599-08B0BB7C0A41}"/>
              </a:ext>
            </a:extLst>
          </p:cNvPr>
          <p:cNvPicPr>
            <a:picLocks noChangeAspect="1"/>
          </p:cNvPicPr>
          <p:nvPr/>
        </p:nvPicPr>
        <p:blipFill rotWithShape="1">
          <a:blip r:embed="rId2">
            <a:extLst>
              <a:ext uri="{28A0092B-C50C-407E-A947-70E740481C1C}">
                <a14:useLocalDpi xmlns:a14="http://schemas.microsoft.com/office/drawing/2010/main" val="0"/>
              </a:ext>
            </a:extLst>
          </a:blip>
          <a:srcRect l="4390" r="5431"/>
          <a:stretch/>
        </p:blipFill>
        <p:spPr>
          <a:xfrm>
            <a:off x="8929428" y="3358833"/>
            <a:ext cx="2957772" cy="768080"/>
          </a:xfrm>
          <a:prstGeom prst="rect">
            <a:avLst/>
          </a:prstGeom>
          <a:ln w="28575">
            <a:solidFill>
              <a:srgbClr val="7030A0"/>
            </a:solidFill>
          </a:ln>
        </p:spPr>
      </p:pic>
      <p:sp>
        <p:nvSpPr>
          <p:cNvPr id="18" name="TextBox 17">
            <a:extLst>
              <a:ext uri="{FF2B5EF4-FFF2-40B4-BE49-F238E27FC236}">
                <a16:creationId xmlns:a16="http://schemas.microsoft.com/office/drawing/2014/main" id="{22EA2A89-0014-CFF2-95DB-8BE6A0833610}"/>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pt-BR" sz="10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ШЕДЕВРУМ</a:t>
            </a:r>
            <a:endParaRPr lang="ru-RU" sz="10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4" name="Рисунок 3">
            <a:extLst>
              <a:ext uri="{FF2B5EF4-FFF2-40B4-BE49-F238E27FC236}">
                <a16:creationId xmlns:a16="http://schemas.microsoft.com/office/drawing/2014/main" id="{02ACF307-8FBB-E76D-DEE3-9E1A54C3EB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9428" y="307024"/>
            <a:ext cx="2957772" cy="2908311"/>
          </a:xfrm>
          <a:prstGeom prst="rect">
            <a:avLst/>
          </a:prstGeom>
          <a:ln w="28575">
            <a:solidFill>
              <a:srgbClr val="7030A0"/>
            </a:solidFill>
          </a:ln>
        </p:spPr>
      </p:pic>
      <p:pic>
        <p:nvPicPr>
          <p:cNvPr id="25" name="Рисунок 24">
            <a:extLst>
              <a:ext uri="{FF2B5EF4-FFF2-40B4-BE49-F238E27FC236}">
                <a16:creationId xmlns:a16="http://schemas.microsoft.com/office/drawing/2014/main" id="{D812604B-6924-2A4F-7730-D5296E6C7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992" y="1558785"/>
            <a:ext cx="4993518" cy="4965065"/>
          </a:xfrm>
          <a:prstGeom prst="rect">
            <a:avLst/>
          </a:prstGeom>
          <a:ln w="28575">
            <a:solidFill>
              <a:srgbClr val="7030A0"/>
            </a:solidFill>
          </a:ln>
        </p:spPr>
      </p:pic>
      <p:pic>
        <p:nvPicPr>
          <p:cNvPr id="27" name="Рисунок 26">
            <a:extLst>
              <a:ext uri="{FF2B5EF4-FFF2-40B4-BE49-F238E27FC236}">
                <a16:creationId xmlns:a16="http://schemas.microsoft.com/office/drawing/2014/main" id="{03DB2D36-0D94-6939-8CE3-07CCD8AA6290}"/>
              </a:ext>
            </a:extLst>
          </p:cNvPr>
          <p:cNvPicPr>
            <a:picLocks noChangeAspect="1"/>
          </p:cNvPicPr>
          <p:nvPr/>
        </p:nvPicPr>
        <p:blipFill rotWithShape="1">
          <a:blip r:embed="rId5">
            <a:extLst>
              <a:ext uri="{28A0092B-C50C-407E-A947-70E740481C1C}">
                <a14:useLocalDpi xmlns:a14="http://schemas.microsoft.com/office/drawing/2010/main" val="0"/>
              </a:ext>
            </a:extLst>
          </a:blip>
          <a:srcRect l="11732" t="8313" r="12172" b="8313"/>
          <a:stretch/>
        </p:blipFill>
        <p:spPr>
          <a:xfrm>
            <a:off x="7477760" y="2730112"/>
            <a:ext cx="1313668" cy="1397775"/>
          </a:xfrm>
          <a:prstGeom prst="rect">
            <a:avLst/>
          </a:prstGeom>
          <a:ln w="28575">
            <a:solidFill>
              <a:srgbClr val="7030A0"/>
            </a:solidFill>
          </a:ln>
        </p:spPr>
      </p:pic>
    </p:spTree>
    <p:extLst>
      <p:ext uri="{BB962C8B-B14F-4D97-AF65-F5344CB8AC3E}">
        <p14:creationId xmlns:p14="http://schemas.microsoft.com/office/powerpoint/2010/main" val="1375336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072727-A1BC-BC4B-D774-9B765F1A04FF}"/>
              </a:ext>
            </a:extLst>
          </p:cNvPr>
          <p:cNvSpPr txBox="1"/>
          <p:nvPr/>
        </p:nvSpPr>
        <p:spPr>
          <a:xfrm>
            <a:off x="6249852" y="2656929"/>
            <a:ext cx="5617028" cy="1990930"/>
          </a:xfrm>
          <a:prstGeom prst="rect">
            <a:avLst/>
          </a:prstGeom>
          <a:solidFill>
            <a:schemeClr val="bg1">
              <a:lumMod val="95000"/>
            </a:schemeClr>
          </a:solidFill>
          <a:ln>
            <a:solidFill>
              <a:srgbClr val="7B4983"/>
            </a:solidFill>
          </a:ln>
        </p:spPr>
        <p:txBody>
          <a:bodyPr wrap="square" rtlCol="0">
            <a:spAutoFit/>
          </a:bodyPr>
          <a:lstStyle/>
          <a:p>
            <a:pPr algn="just">
              <a:lnSpc>
                <a:spcPct val="150000"/>
              </a:lnSpc>
            </a:pPr>
            <a:r>
              <a:rPr lang="ru-RU" sz="2100" b="1" dirty="0">
                <a:solidFill>
                  <a:srgbClr val="7B4983"/>
                </a:solidFill>
                <a:latin typeface="Lucida Sans Unicode" panose="020B0602030504020204" pitchFamily="34" charset="0"/>
                <a:cs typeface="Lucida Sans Unicode" panose="020B0602030504020204" pitchFamily="34" charset="0"/>
              </a:rPr>
              <a:t>В 1943 году создали первую модель биологического нейрона – это стало отправной точкой для развития нейронных сетей в будущем.</a:t>
            </a:r>
          </a:p>
        </p:txBody>
      </p:sp>
      <p:pic>
        <p:nvPicPr>
          <p:cNvPr id="3" name="Рисунок 2">
            <a:extLst>
              <a:ext uri="{FF2B5EF4-FFF2-40B4-BE49-F238E27FC236}">
                <a16:creationId xmlns:a16="http://schemas.microsoft.com/office/drawing/2014/main" id="{153D6FF3-0E21-D2B5-8B3F-876A3137F54D}"/>
              </a:ext>
            </a:extLst>
          </p:cNvPr>
          <p:cNvPicPr>
            <a:picLocks noChangeAspect="1"/>
          </p:cNvPicPr>
          <p:nvPr/>
        </p:nvPicPr>
        <p:blipFill rotWithShape="1">
          <a:blip r:embed="rId3"/>
          <a:srcRect l="1620" t="3088" r="5809" b="1564"/>
          <a:stretch/>
        </p:blipFill>
        <p:spPr>
          <a:xfrm>
            <a:off x="298581" y="1572167"/>
            <a:ext cx="5707224" cy="4408755"/>
          </a:xfrm>
          <a:prstGeom prst="rect">
            <a:avLst/>
          </a:prstGeom>
          <a:ln w="28575">
            <a:solidFill>
              <a:schemeClr val="tx1"/>
            </a:solidFill>
          </a:ln>
        </p:spPr>
      </p:pic>
      <p:sp>
        <p:nvSpPr>
          <p:cNvPr id="4" name="TextBox 3">
            <a:extLst>
              <a:ext uri="{FF2B5EF4-FFF2-40B4-BE49-F238E27FC236}">
                <a16:creationId xmlns:a16="http://schemas.microsoft.com/office/drawing/2014/main" id="{E3F5644E-A253-0C51-907F-F31B1CD44842}"/>
              </a:ext>
            </a:extLst>
          </p:cNvPr>
          <p:cNvSpPr txBox="1"/>
          <p:nvPr/>
        </p:nvSpPr>
        <p:spPr>
          <a:xfrm>
            <a:off x="325120" y="314960"/>
            <a:ext cx="11541760" cy="646331"/>
          </a:xfrm>
          <a:prstGeom prst="rect">
            <a:avLst/>
          </a:prstGeom>
          <a:solidFill>
            <a:schemeClr val="bg1">
              <a:lumMod val="95000"/>
            </a:schemeClr>
          </a:solidFill>
        </p:spPr>
        <p:txBody>
          <a:bodyPr wrap="square" rtlCol="0">
            <a:spAutoFit/>
          </a:bodyPr>
          <a:lstStyle/>
          <a:p>
            <a:pPr algn="l"/>
            <a:r>
              <a:rPr lang="ru-RU" sz="3600" b="1" dirty="0">
                <a:solidFill>
                  <a:srgbClr val="4B294B"/>
                </a:solidFill>
                <a:latin typeface="Lucida Sans Unicode" panose="020B0602030504020204" pitchFamily="34" charset="0"/>
                <a:cs typeface="Lucida Sans Unicode" panose="020B0602030504020204" pitchFamily="34" charset="0"/>
              </a:rPr>
              <a:t>Кто придумал нейросеть</a:t>
            </a:r>
            <a:endParaRPr lang="ru-RU" sz="3600" dirty="0">
              <a:solidFill>
                <a:srgbClr val="4B294B"/>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5392401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31958F-8C10-BA2E-8B42-18C6CE80D5C0}"/>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A29EFF5-9B8B-B9A5-F7D6-0D7E253F65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9548" y="419081"/>
            <a:ext cx="2927251" cy="6019837"/>
          </a:xfrm>
          <a:prstGeom prst="rect">
            <a:avLst/>
          </a:prstGeom>
          <a:ln w="28575">
            <a:solidFill>
              <a:srgbClr val="7030A0"/>
            </a:solidFill>
          </a:ln>
        </p:spPr>
      </p:pic>
      <p:pic>
        <p:nvPicPr>
          <p:cNvPr id="5" name="Рисунок 4">
            <a:extLst>
              <a:ext uri="{FF2B5EF4-FFF2-40B4-BE49-F238E27FC236}">
                <a16:creationId xmlns:a16="http://schemas.microsoft.com/office/drawing/2014/main" id="{C583FD3B-F454-B0DD-6D0C-9B891C091C8F}"/>
              </a:ext>
            </a:extLst>
          </p:cNvPr>
          <p:cNvPicPr>
            <a:picLocks noChangeAspect="1"/>
          </p:cNvPicPr>
          <p:nvPr/>
        </p:nvPicPr>
        <p:blipFill rotWithShape="1">
          <a:blip r:embed="rId3">
            <a:extLst>
              <a:ext uri="{28A0092B-C50C-407E-A947-70E740481C1C}">
                <a14:useLocalDpi xmlns:a14="http://schemas.microsoft.com/office/drawing/2010/main" val="0"/>
              </a:ext>
            </a:extLst>
          </a:blip>
          <a:srcRect t="36592" b="7704"/>
          <a:stretch/>
        </p:blipFill>
        <p:spPr>
          <a:xfrm>
            <a:off x="4159651" y="972147"/>
            <a:ext cx="3872698" cy="4913705"/>
          </a:xfrm>
          <a:prstGeom prst="rect">
            <a:avLst/>
          </a:prstGeom>
          <a:ln w="28575">
            <a:solidFill>
              <a:srgbClr val="7030A0"/>
            </a:solidFill>
          </a:ln>
        </p:spPr>
      </p:pic>
      <p:pic>
        <p:nvPicPr>
          <p:cNvPr id="7" name="Рисунок 6">
            <a:extLst>
              <a:ext uri="{FF2B5EF4-FFF2-40B4-BE49-F238E27FC236}">
                <a16:creationId xmlns:a16="http://schemas.microsoft.com/office/drawing/2014/main" id="{986C7BF2-042E-1755-9F4B-BE55B7372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42493" y="419081"/>
            <a:ext cx="3111027" cy="6019837"/>
          </a:xfrm>
          <a:prstGeom prst="rect">
            <a:avLst/>
          </a:prstGeom>
          <a:ln w="28575">
            <a:solidFill>
              <a:srgbClr val="7030A0"/>
            </a:solidFill>
          </a:ln>
        </p:spPr>
      </p:pic>
    </p:spTree>
    <p:extLst>
      <p:ext uri="{BB962C8B-B14F-4D97-AF65-F5344CB8AC3E}">
        <p14:creationId xmlns:p14="http://schemas.microsoft.com/office/powerpoint/2010/main" val="274226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1667A-B0E9-E5C5-FD3A-DD1D94DC56FF}"/>
            </a:ext>
          </a:extLst>
        </p:cNvPr>
        <p:cNvGrpSpPr/>
        <p:nvPr/>
      </p:nvGrpSpPr>
      <p:grpSpPr>
        <a:xfrm>
          <a:off x="0" y="0"/>
          <a:ext cx="0" cy="0"/>
          <a:chOff x="0" y="0"/>
          <a:chExt cx="0" cy="0"/>
        </a:xfrm>
      </p:grpSpPr>
      <p:pic>
        <p:nvPicPr>
          <p:cNvPr id="5" name="Рисунок 4">
            <a:extLst>
              <a:ext uri="{FF2B5EF4-FFF2-40B4-BE49-F238E27FC236}">
                <a16:creationId xmlns:a16="http://schemas.microsoft.com/office/drawing/2014/main" id="{0B826CC1-6F9E-35E3-900A-5C5F11219C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1119" y="2106896"/>
            <a:ext cx="3181350" cy="3724275"/>
          </a:xfrm>
          <a:prstGeom prst="rect">
            <a:avLst/>
          </a:prstGeom>
          <a:ln w="28575">
            <a:solidFill>
              <a:srgbClr val="7B4983"/>
            </a:solidFill>
          </a:ln>
        </p:spPr>
      </p:pic>
      <p:sp>
        <p:nvSpPr>
          <p:cNvPr id="2" name="TextBox 1">
            <a:extLst>
              <a:ext uri="{FF2B5EF4-FFF2-40B4-BE49-F238E27FC236}">
                <a16:creationId xmlns:a16="http://schemas.microsoft.com/office/drawing/2014/main" id="{1C8154D8-F737-A9FC-DFDD-23848DD664FF}"/>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pt-BR" sz="10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Процесс сохранения</a:t>
            </a:r>
            <a:endParaRPr lang="ru-RU" sz="10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pic>
        <p:nvPicPr>
          <p:cNvPr id="3" name="Рисунок 2">
            <a:extLst>
              <a:ext uri="{FF2B5EF4-FFF2-40B4-BE49-F238E27FC236}">
                <a16:creationId xmlns:a16="http://schemas.microsoft.com/office/drawing/2014/main" id="{7D08BCBE-2E1A-A841-8DBB-EDA6E7C36C02}"/>
              </a:ext>
            </a:extLst>
          </p:cNvPr>
          <p:cNvPicPr>
            <a:picLocks noChangeAspect="1"/>
          </p:cNvPicPr>
          <p:nvPr/>
        </p:nvPicPr>
        <p:blipFill rotWithShape="1">
          <a:blip r:embed="rId3">
            <a:extLst>
              <a:ext uri="{28A0092B-C50C-407E-A947-70E740481C1C}">
                <a14:useLocalDpi xmlns:a14="http://schemas.microsoft.com/office/drawing/2010/main" val="0"/>
              </a:ext>
            </a:extLst>
          </a:blip>
          <a:srcRect l="10753" t="11878" r="8080" b="3649"/>
          <a:stretch/>
        </p:blipFill>
        <p:spPr>
          <a:xfrm>
            <a:off x="6749533" y="647216"/>
            <a:ext cx="2976465" cy="5563567"/>
          </a:xfrm>
          <a:prstGeom prst="rect">
            <a:avLst/>
          </a:prstGeom>
          <a:ln w="28575">
            <a:solidFill>
              <a:srgbClr val="7B4983"/>
            </a:solidFill>
          </a:ln>
        </p:spPr>
      </p:pic>
    </p:spTree>
    <p:extLst>
      <p:ext uri="{BB962C8B-B14F-4D97-AF65-F5344CB8AC3E}">
        <p14:creationId xmlns:p14="http://schemas.microsoft.com/office/powerpoint/2010/main" val="430549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1667A-B0E9-E5C5-FD3A-DD1D94DC56F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C8154D8-F737-A9FC-DFDD-23848DD664FF}"/>
              </a:ext>
            </a:extLst>
          </p:cNvPr>
          <p:cNvSpPr txBox="1"/>
          <p:nvPr/>
        </p:nvSpPr>
        <p:spPr>
          <a:xfrm>
            <a:off x="325120" y="438071"/>
            <a:ext cx="11562080" cy="954107"/>
          </a:xfrm>
          <a:prstGeom prst="rect">
            <a:avLst/>
          </a:prstGeom>
          <a:solidFill>
            <a:schemeClr val="bg1">
              <a:lumMod val="95000"/>
            </a:schemeClr>
          </a:solidFill>
        </p:spPr>
        <p:txBody>
          <a:bodyPr wrap="square" rtlCol="0" anchor="ctr" anchorCtr="0">
            <a:spAutoFit/>
          </a:bodyPr>
          <a:lstStyle/>
          <a:p>
            <a:endParaRPr lang="pt-BR" sz="1000" i="0" u="none" strike="noStrike" kern="1200" baseline="0" dirty="0">
              <a:solidFill>
                <a:schemeClr val="tx1">
                  <a:lumMod val="95000"/>
                  <a:lumOff val="5000"/>
                </a:schemeClr>
              </a:solidFill>
              <a:latin typeface="Lucida Sans Unicode" panose="020B0602030504020204" pitchFamily="34" charset="0"/>
              <a:cs typeface="Lucida Sans Unicode" panose="020B0602030504020204" pitchFamily="34" charset="0"/>
            </a:endParaRPr>
          </a:p>
          <a:p>
            <a:r>
              <a:rPr lang="ru-RU" sz="3600" b="1" i="0" u="none" strike="noStrike" kern="1200" baseline="0" dirty="0">
                <a:solidFill>
                  <a:srgbClr val="4B294B"/>
                </a:solidFill>
                <a:latin typeface="Lucida Sans Unicode" panose="020B0602030504020204" pitchFamily="34" charset="0"/>
                <a:cs typeface="Lucida Sans Unicode" panose="020B0602030504020204" pitchFamily="34" charset="0"/>
              </a:rPr>
              <a:t>ПРАКТИЧЕСКОЕ ЗАДАНИЕ</a:t>
            </a:r>
            <a:endParaRPr lang="ru-RU" sz="10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l"/>
            <a:endParaRPr lang="ru-RU" sz="1000" dirty="0">
              <a:solidFill>
                <a:schemeClr val="tx1">
                  <a:lumMod val="75000"/>
                  <a:lumOff val="25000"/>
                </a:schemeClr>
              </a:solidFill>
              <a:latin typeface="Lucida Sans Unicode" panose="020B0602030504020204" pitchFamily="34" charset="0"/>
              <a:cs typeface="Lucida Sans Unicode" panose="020B0602030504020204" pitchFamily="34" charset="0"/>
            </a:endParaRPr>
          </a:p>
        </p:txBody>
      </p:sp>
      <p:sp>
        <p:nvSpPr>
          <p:cNvPr id="4" name="TextBox 3">
            <a:extLst>
              <a:ext uri="{FF2B5EF4-FFF2-40B4-BE49-F238E27FC236}">
                <a16:creationId xmlns:a16="http://schemas.microsoft.com/office/drawing/2014/main" id="{9B682C5C-2860-9840-A2AE-A3B1E6739DB0}"/>
              </a:ext>
            </a:extLst>
          </p:cNvPr>
          <p:cNvSpPr txBox="1"/>
          <p:nvPr/>
        </p:nvSpPr>
        <p:spPr>
          <a:xfrm>
            <a:off x="787711" y="2258009"/>
            <a:ext cx="10636898" cy="2800767"/>
          </a:xfrm>
          <a:prstGeom prst="rect">
            <a:avLst/>
          </a:prstGeom>
          <a:noFill/>
        </p:spPr>
        <p:txBody>
          <a:bodyPr wrap="square" rtlCol="0">
            <a:spAutoFit/>
          </a:bodyPr>
          <a:lstStyle/>
          <a:p>
            <a:pPr lvl="0" indent="-180000" algn="just">
              <a:lnSpc>
                <a:spcPct val="150000"/>
              </a:lnSpc>
              <a:buFont typeface="+mj-lt"/>
              <a:buAutoNum type="arabicPeriod"/>
            </a:pPr>
            <a:r>
              <a:rPr lang="ru-RU" sz="3200" b="1"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Создать с помощью графической нейросети логотип к придуманному ранее проекту</a:t>
            </a:r>
            <a:endParaRPr lang="ru-RU" sz="320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endParaRPr>
          </a:p>
          <a:p>
            <a:pPr lvl="0" indent="-180000" algn="just">
              <a:lnSpc>
                <a:spcPct val="150000"/>
              </a:lnSpc>
              <a:buFont typeface="+mj-lt"/>
              <a:buAutoNum type="arabicPeriod"/>
            </a:pPr>
            <a:r>
              <a:rPr lang="ru-RU" sz="3200" b="1" dirty="0">
                <a:solidFill>
                  <a:srgbClr val="7B4983"/>
                </a:solidFill>
                <a:latin typeface="Lucida Sans Unicode" panose="020B0602030504020204" pitchFamily="34" charset="0"/>
                <a:ea typeface="Times New Roman" panose="02020603050405020304" pitchFamily="18" charset="0"/>
                <a:cs typeface="Lucida Sans Unicode" panose="020B0602030504020204" pitchFamily="34" charset="0"/>
              </a:rPr>
              <a:t>Картинку </a:t>
            </a:r>
            <a:r>
              <a:rPr lang="ru-RU" sz="3200" b="1"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для сгенерированного ранее поста </a:t>
            </a:r>
            <a:endParaRPr lang="ru-RU" sz="320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endParaRPr>
          </a:p>
          <a:p>
            <a:endParaRPr lang="ru-RU" sz="3200" dirty="0"/>
          </a:p>
        </p:txBody>
      </p:sp>
    </p:spTree>
    <p:extLst>
      <p:ext uri="{BB962C8B-B14F-4D97-AF65-F5344CB8AC3E}">
        <p14:creationId xmlns:p14="http://schemas.microsoft.com/office/powerpoint/2010/main" val="25779928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61667A-B0E9-E5C5-FD3A-DD1D94DC56F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682C5C-2860-9840-A2AE-A3B1E6739DB0}"/>
              </a:ext>
            </a:extLst>
          </p:cNvPr>
          <p:cNvSpPr txBox="1"/>
          <p:nvPr/>
        </p:nvSpPr>
        <p:spPr>
          <a:xfrm>
            <a:off x="413657" y="687927"/>
            <a:ext cx="5682343" cy="3908762"/>
          </a:xfrm>
          <a:prstGeom prst="rect">
            <a:avLst/>
          </a:prstGeom>
          <a:noFill/>
        </p:spPr>
        <p:txBody>
          <a:bodyPr wrap="square" rtlCol="0">
            <a:spAutoFit/>
          </a:bodyPr>
          <a:lstStyle/>
          <a:p>
            <a:pPr lvl="0" algn="ctr"/>
            <a:r>
              <a:rPr lang="ru-RU" sz="7200" b="1"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СПАСИБО ЗА ВНИМАНИЕ</a:t>
            </a:r>
            <a:endParaRPr lang="ru-RU" sz="720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endParaRPr>
          </a:p>
          <a:p>
            <a:endParaRPr lang="ru-RU" sz="3200" dirty="0"/>
          </a:p>
        </p:txBody>
      </p:sp>
      <p:pic>
        <p:nvPicPr>
          <p:cNvPr id="5" name="Рисунок 4">
            <a:extLst>
              <a:ext uri="{FF2B5EF4-FFF2-40B4-BE49-F238E27FC236}">
                <a16:creationId xmlns:a16="http://schemas.microsoft.com/office/drawing/2014/main" id="{D81A6E3C-75AD-1F7E-A5D9-584AF6D04CB4}"/>
              </a:ext>
            </a:extLst>
          </p:cNvPr>
          <p:cNvPicPr>
            <a:picLocks noChangeAspect="1"/>
          </p:cNvPicPr>
          <p:nvPr/>
        </p:nvPicPr>
        <p:blipFill>
          <a:blip r:embed="rId2"/>
          <a:stretch>
            <a:fillRect/>
          </a:stretch>
        </p:blipFill>
        <p:spPr>
          <a:xfrm>
            <a:off x="6806681" y="1599008"/>
            <a:ext cx="4768164" cy="4768164"/>
          </a:xfrm>
          <a:prstGeom prst="rect">
            <a:avLst/>
          </a:prstGeom>
        </p:spPr>
      </p:pic>
    </p:spTree>
    <p:extLst>
      <p:ext uri="{BB962C8B-B14F-4D97-AF65-F5344CB8AC3E}">
        <p14:creationId xmlns:p14="http://schemas.microsoft.com/office/powerpoint/2010/main" val="1203828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DBE0A-DD84-7070-E5C4-4B80C453DF0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D88F44C-B8AC-A797-5BCA-009BFBE9738B}"/>
              </a:ext>
            </a:extLst>
          </p:cNvPr>
          <p:cNvSpPr txBox="1"/>
          <p:nvPr/>
        </p:nvSpPr>
        <p:spPr>
          <a:xfrm>
            <a:off x="909320" y="1879600"/>
            <a:ext cx="10373360" cy="3835665"/>
          </a:xfrm>
          <a:prstGeom prst="rect">
            <a:avLst/>
          </a:prstGeom>
          <a:noFill/>
        </p:spPr>
        <p:txBody>
          <a:bodyPr wrap="square" rtlCol="0">
            <a:spAutoFit/>
          </a:bodyPr>
          <a:lstStyle/>
          <a:p>
            <a:pPr marL="457200" indent="-457200" algn="just">
              <a:lnSpc>
                <a:spcPct val="150000"/>
              </a:lnSpc>
              <a:buAutoNum type="arabicPeriod"/>
            </a:pPr>
            <a:r>
              <a:rPr lang="ru-RU" sz="2200" b="1" i="0" u="none" strike="noStrike" baseline="0" dirty="0">
                <a:solidFill>
                  <a:srgbClr val="4B294B"/>
                </a:solidFill>
                <a:latin typeface="Lucida Sans Unicode" panose="020B0602030504020204" pitchFamily="34" charset="0"/>
                <a:cs typeface="Lucida Sans Unicode" panose="020B0602030504020204" pitchFamily="34" charset="0"/>
              </a:rPr>
              <a:t>Профессиональное использование: разработка и программирование</a:t>
            </a:r>
          </a:p>
          <a:p>
            <a:pPr algn="just">
              <a:lnSpc>
                <a:spcPct val="150000"/>
              </a:lnSpc>
            </a:pPr>
            <a:r>
              <a:rPr lang="ru-RU" sz="2200" b="1" i="0" u="none" strike="noStrike" baseline="0" dirty="0">
                <a:solidFill>
                  <a:srgbClr val="4B294B"/>
                </a:solidFill>
                <a:latin typeface="Lucida Sans Unicode" panose="020B0602030504020204" pitchFamily="34" charset="0"/>
                <a:cs typeface="Lucida Sans Unicode" panose="020B0602030504020204" pitchFamily="34" charset="0"/>
              </a:rPr>
              <a:t>нейросетей, машинное обучение, создание собственных нейросетей и создание продуктов на их основе</a:t>
            </a:r>
          </a:p>
          <a:p>
            <a:pPr algn="just">
              <a:lnSpc>
                <a:spcPct val="150000"/>
              </a:lnSpc>
            </a:pPr>
            <a:endParaRPr lang="ru-RU" sz="10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just">
              <a:lnSpc>
                <a:spcPct val="150000"/>
              </a:lnSpc>
            </a:pPr>
            <a:r>
              <a:rPr lang="ru-RU" sz="2200" b="1" i="0" u="none" strike="noStrike" baseline="0" dirty="0">
                <a:solidFill>
                  <a:srgbClr val="4B294B"/>
                </a:solidFill>
                <a:latin typeface="Lucida Sans Unicode" panose="020B0602030504020204" pitchFamily="34" charset="0"/>
                <a:cs typeface="Lucida Sans Unicode" panose="020B0602030504020204" pitchFamily="34" charset="0"/>
              </a:rPr>
              <a:t>2. Индивидуальное использование библиотекарем общедоступных нейросетей для оптимизации процессов в библиотечной работе: генерация текстов и изображений, не требующая специального образования.</a:t>
            </a:r>
          </a:p>
        </p:txBody>
      </p:sp>
      <p:sp>
        <p:nvSpPr>
          <p:cNvPr id="4" name="TextBox 3">
            <a:extLst>
              <a:ext uri="{FF2B5EF4-FFF2-40B4-BE49-F238E27FC236}">
                <a16:creationId xmlns:a16="http://schemas.microsoft.com/office/drawing/2014/main" id="{8A5C93A1-7DB0-F9E1-4232-A3C68163B6D8}"/>
              </a:ext>
            </a:extLst>
          </p:cNvPr>
          <p:cNvSpPr txBox="1"/>
          <p:nvPr/>
        </p:nvSpPr>
        <p:spPr>
          <a:xfrm>
            <a:off x="325120" y="314960"/>
            <a:ext cx="11541760" cy="1200329"/>
          </a:xfrm>
          <a:prstGeom prst="rect">
            <a:avLst/>
          </a:prstGeom>
          <a:solidFill>
            <a:schemeClr val="bg1">
              <a:lumMod val="95000"/>
            </a:schemeClr>
          </a:solidFill>
        </p:spPr>
        <p:txBody>
          <a:bodyPr wrap="square" rtlCol="0">
            <a:spAutoFit/>
          </a:bodyPr>
          <a:lstStyle/>
          <a:p>
            <a:pPr algn="l"/>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2 типа возможностей использования нейросетей в библиотеках:</a:t>
            </a:r>
            <a:endParaRPr lang="ru-RU" sz="3600" dirty="0">
              <a:solidFill>
                <a:srgbClr val="4B294B"/>
              </a:solidFill>
              <a:latin typeface="Lucida Sans Unicode" panose="020B0602030504020204" pitchFamily="34" charset="0"/>
              <a:cs typeface="Lucida Sans Unicode" panose="020B0602030504020204" pitchFamily="34" charset="0"/>
            </a:endParaRPr>
          </a:p>
        </p:txBody>
      </p:sp>
    </p:spTree>
    <p:extLst>
      <p:ext uri="{BB962C8B-B14F-4D97-AF65-F5344CB8AC3E}">
        <p14:creationId xmlns:p14="http://schemas.microsoft.com/office/powerpoint/2010/main" val="16003725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85567-10F9-22AA-62BB-308B9669DDE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1E9C182-F9C5-BEB4-777D-9C103B6EA67E}"/>
              </a:ext>
            </a:extLst>
          </p:cNvPr>
          <p:cNvSpPr txBox="1"/>
          <p:nvPr/>
        </p:nvSpPr>
        <p:spPr>
          <a:xfrm>
            <a:off x="762000" y="1361047"/>
            <a:ext cx="10109200" cy="600164"/>
          </a:xfrm>
          <a:prstGeom prst="rect">
            <a:avLst/>
          </a:prstGeom>
          <a:noFill/>
        </p:spPr>
        <p:txBody>
          <a:bodyPr wrap="square" rtlCol="0">
            <a:spAutoFit/>
          </a:bodyPr>
          <a:lstStyle/>
          <a:p>
            <a:pPr algn="just">
              <a:lnSpc>
                <a:spcPct val="150000"/>
              </a:lnSpc>
            </a:pPr>
            <a:r>
              <a:rPr lang="ru-RU" sz="2400" b="1" kern="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 Автоматизация процесса индексации и классификации книг</a:t>
            </a:r>
            <a:endParaRPr lang="ru-RU" sz="2400" b="1" i="0" strike="noStrike" baseline="0" dirty="0">
              <a:solidFill>
                <a:srgbClr val="7B4983"/>
              </a:solidFill>
              <a:latin typeface="Lucida Sans Unicode" panose="020B0602030504020204" pitchFamily="34" charset="0"/>
              <a:cs typeface="Lucida Sans Unicode" panose="020B0602030504020204" pitchFamily="34" charset="0"/>
            </a:endParaRPr>
          </a:p>
        </p:txBody>
      </p:sp>
      <p:sp>
        <p:nvSpPr>
          <p:cNvPr id="4" name="TextBox 3">
            <a:extLst>
              <a:ext uri="{FF2B5EF4-FFF2-40B4-BE49-F238E27FC236}">
                <a16:creationId xmlns:a16="http://schemas.microsoft.com/office/drawing/2014/main" id="{F5F5F599-3270-4500-A230-8CB4981D4E5E}"/>
              </a:ext>
            </a:extLst>
          </p:cNvPr>
          <p:cNvSpPr txBox="1"/>
          <p:nvPr/>
        </p:nvSpPr>
        <p:spPr>
          <a:xfrm>
            <a:off x="325120" y="314960"/>
            <a:ext cx="11541760" cy="769441"/>
          </a:xfrm>
          <a:prstGeom prst="rect">
            <a:avLst/>
          </a:prstGeom>
          <a:solidFill>
            <a:schemeClr val="bg1">
              <a:lumMod val="95000"/>
            </a:schemeClr>
          </a:solidFill>
        </p:spPr>
        <p:txBody>
          <a:bodyPr wrap="square" rtlCol="0">
            <a:spAutoFit/>
          </a:bodyPr>
          <a:lstStyle/>
          <a:p>
            <a:pPr algn="ctr"/>
            <a:endParaRPr lang="ru-RU" sz="8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ctr"/>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ПРИМЕНЕНИЕ НЕЙРОСЕТЕЙ В БИБЛИОТЕКАХ </a:t>
            </a:r>
            <a:endParaRPr lang="ru-RU" sz="3600" dirty="0">
              <a:solidFill>
                <a:srgbClr val="4B294B"/>
              </a:solidFill>
              <a:latin typeface="Lucida Sans Unicode" panose="020B0602030504020204" pitchFamily="34" charset="0"/>
              <a:cs typeface="Lucida Sans Unicode" panose="020B0602030504020204" pitchFamily="34" charset="0"/>
            </a:endParaRPr>
          </a:p>
        </p:txBody>
      </p:sp>
      <p:pic>
        <p:nvPicPr>
          <p:cNvPr id="5" name="Рисунок 4">
            <a:extLst>
              <a:ext uri="{FF2B5EF4-FFF2-40B4-BE49-F238E27FC236}">
                <a16:creationId xmlns:a16="http://schemas.microsoft.com/office/drawing/2014/main" id="{6A627E01-DA8C-870F-7F10-CB9D86CA6154}"/>
              </a:ext>
            </a:extLst>
          </p:cNvPr>
          <p:cNvPicPr>
            <a:picLocks noChangeAspect="1"/>
          </p:cNvPicPr>
          <p:nvPr/>
        </p:nvPicPr>
        <p:blipFill rotWithShape="1">
          <a:blip r:embed="rId3">
            <a:extLst>
              <a:ext uri="{28A0092B-C50C-407E-A947-70E740481C1C}">
                <a14:useLocalDpi xmlns:a14="http://schemas.microsoft.com/office/drawing/2010/main" val="0"/>
              </a:ext>
            </a:extLst>
          </a:blip>
          <a:srcRect l="1674" r="1730"/>
          <a:stretch/>
        </p:blipFill>
        <p:spPr>
          <a:xfrm>
            <a:off x="1681480" y="2161614"/>
            <a:ext cx="8270240" cy="4344633"/>
          </a:xfrm>
          <a:prstGeom prst="rect">
            <a:avLst/>
          </a:prstGeom>
          <a:ln w="28575">
            <a:solidFill>
              <a:srgbClr val="7030A0"/>
            </a:solidFill>
          </a:ln>
        </p:spPr>
      </p:pic>
    </p:spTree>
    <p:extLst>
      <p:ext uri="{BB962C8B-B14F-4D97-AF65-F5344CB8AC3E}">
        <p14:creationId xmlns:p14="http://schemas.microsoft.com/office/powerpoint/2010/main" val="1061778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85567-10F9-22AA-62BB-308B9669DDE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5F5F599-3270-4500-A230-8CB4981D4E5E}"/>
              </a:ext>
            </a:extLst>
          </p:cNvPr>
          <p:cNvSpPr txBox="1"/>
          <p:nvPr/>
        </p:nvSpPr>
        <p:spPr>
          <a:xfrm>
            <a:off x="325120" y="314960"/>
            <a:ext cx="11541760" cy="769441"/>
          </a:xfrm>
          <a:prstGeom prst="rect">
            <a:avLst/>
          </a:prstGeom>
          <a:solidFill>
            <a:schemeClr val="bg1">
              <a:lumMod val="95000"/>
            </a:schemeClr>
          </a:solidFill>
        </p:spPr>
        <p:txBody>
          <a:bodyPr wrap="square" rtlCol="0">
            <a:spAutoFit/>
          </a:bodyPr>
          <a:lstStyle/>
          <a:p>
            <a:pPr algn="ctr"/>
            <a:endParaRPr lang="ru-RU" sz="8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ctr"/>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ПРИМЕНЕНИЕ НЕЙРОСЕТЕЙ В БИБЛИОТЕКАХ </a:t>
            </a:r>
            <a:endParaRPr lang="ru-RU" sz="3600" dirty="0">
              <a:solidFill>
                <a:srgbClr val="4B294B"/>
              </a:solidFill>
              <a:latin typeface="Lucida Sans Unicode" panose="020B0602030504020204" pitchFamily="34" charset="0"/>
              <a:cs typeface="Lucida Sans Unicode" panose="020B0602030504020204" pitchFamily="34" charset="0"/>
            </a:endParaRPr>
          </a:p>
        </p:txBody>
      </p:sp>
      <p:pic>
        <p:nvPicPr>
          <p:cNvPr id="6" name="Рисунок 5">
            <a:extLst>
              <a:ext uri="{FF2B5EF4-FFF2-40B4-BE49-F238E27FC236}">
                <a16:creationId xmlns:a16="http://schemas.microsoft.com/office/drawing/2014/main" id="{024C2179-0BBD-FC27-20FA-F81F443ED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726" y="1413625"/>
            <a:ext cx="3643050" cy="5129414"/>
          </a:xfrm>
          <a:prstGeom prst="rect">
            <a:avLst/>
          </a:prstGeom>
          <a:ln w="28575">
            <a:solidFill>
              <a:srgbClr val="7030A0"/>
            </a:solidFill>
          </a:ln>
        </p:spPr>
      </p:pic>
      <p:pic>
        <p:nvPicPr>
          <p:cNvPr id="8" name="Рисунок 7">
            <a:extLst>
              <a:ext uri="{FF2B5EF4-FFF2-40B4-BE49-F238E27FC236}">
                <a16:creationId xmlns:a16="http://schemas.microsoft.com/office/drawing/2014/main" id="{5B226503-766D-7849-E419-D9C167CBD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323" y="1470002"/>
            <a:ext cx="2380111" cy="5073037"/>
          </a:xfrm>
          <a:prstGeom prst="rect">
            <a:avLst/>
          </a:prstGeom>
          <a:ln w="28575">
            <a:solidFill>
              <a:srgbClr val="7030A0"/>
            </a:solidFill>
          </a:ln>
        </p:spPr>
      </p:pic>
      <p:pic>
        <p:nvPicPr>
          <p:cNvPr id="10" name="Рисунок 9">
            <a:extLst>
              <a:ext uri="{FF2B5EF4-FFF2-40B4-BE49-F238E27FC236}">
                <a16:creationId xmlns:a16="http://schemas.microsoft.com/office/drawing/2014/main" id="{2B0F1887-2E57-2C22-CC41-B74BB038F9AC}"/>
              </a:ext>
            </a:extLst>
          </p:cNvPr>
          <p:cNvPicPr>
            <a:picLocks noChangeAspect="1"/>
          </p:cNvPicPr>
          <p:nvPr/>
        </p:nvPicPr>
        <p:blipFill rotWithShape="1">
          <a:blip r:embed="rId5">
            <a:extLst>
              <a:ext uri="{28A0092B-C50C-407E-A947-70E740481C1C}">
                <a14:useLocalDpi xmlns:a14="http://schemas.microsoft.com/office/drawing/2010/main" val="0"/>
              </a:ext>
            </a:extLst>
          </a:blip>
          <a:srcRect t="5264" r="17806"/>
          <a:stretch/>
        </p:blipFill>
        <p:spPr>
          <a:xfrm>
            <a:off x="7229226" y="1470002"/>
            <a:ext cx="1033658" cy="2160680"/>
          </a:xfrm>
          <a:prstGeom prst="rect">
            <a:avLst/>
          </a:prstGeom>
          <a:ln w="28575">
            <a:solidFill>
              <a:srgbClr val="7030A0"/>
            </a:solidFill>
          </a:ln>
        </p:spPr>
      </p:pic>
      <p:pic>
        <p:nvPicPr>
          <p:cNvPr id="12" name="Рисунок 11">
            <a:extLst>
              <a:ext uri="{FF2B5EF4-FFF2-40B4-BE49-F238E27FC236}">
                <a16:creationId xmlns:a16="http://schemas.microsoft.com/office/drawing/2014/main" id="{8248CDAC-4787-D790-5789-B5AE5F645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93105" y="4455911"/>
            <a:ext cx="1150846" cy="2087128"/>
          </a:xfrm>
          <a:prstGeom prst="rect">
            <a:avLst/>
          </a:prstGeom>
          <a:ln w="28575">
            <a:solidFill>
              <a:srgbClr val="7030A0"/>
            </a:solidFill>
          </a:ln>
        </p:spPr>
      </p:pic>
    </p:spTree>
    <p:extLst>
      <p:ext uri="{BB962C8B-B14F-4D97-AF65-F5344CB8AC3E}">
        <p14:creationId xmlns:p14="http://schemas.microsoft.com/office/powerpoint/2010/main" val="3213575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FB2C5-DAD7-A692-E5ED-B5740A720F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46DE40-E139-28EA-8BB5-4082031F2BB0}"/>
              </a:ext>
            </a:extLst>
          </p:cNvPr>
          <p:cNvSpPr txBox="1"/>
          <p:nvPr/>
        </p:nvSpPr>
        <p:spPr>
          <a:xfrm>
            <a:off x="959498" y="1143264"/>
            <a:ext cx="10273003" cy="600164"/>
          </a:xfrm>
          <a:prstGeom prst="rect">
            <a:avLst/>
          </a:prstGeom>
          <a:noFill/>
          <a:ln>
            <a:noFill/>
          </a:ln>
        </p:spPr>
        <p:txBody>
          <a:bodyPr wrap="square" rtlCol="0">
            <a:spAutoFit/>
          </a:bodyPr>
          <a:lstStyle/>
          <a:p>
            <a:pPr algn="just">
              <a:lnSpc>
                <a:spcPct val="150000"/>
              </a:lnSpc>
            </a:pPr>
            <a:r>
              <a:rPr lang="ru-RU" sz="2400" b="1" kern="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 КБЦ «НОТА» автоматизация процесса выдачи книг</a:t>
            </a:r>
            <a:r>
              <a:rPr lang="ru-RU" sz="2400" kern="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endParaRPr lang="ru-RU" sz="2400" b="1" i="0" strike="noStrike" baseline="0" dirty="0">
              <a:solidFill>
                <a:srgbClr val="7B4983"/>
              </a:solidFill>
              <a:latin typeface="Lucida Sans Unicode" panose="020B0602030504020204" pitchFamily="34" charset="0"/>
              <a:cs typeface="Lucida Sans Unicode" panose="020B0602030504020204" pitchFamily="34" charset="0"/>
            </a:endParaRPr>
          </a:p>
        </p:txBody>
      </p:sp>
      <p:sp>
        <p:nvSpPr>
          <p:cNvPr id="4" name="TextBox 3">
            <a:extLst>
              <a:ext uri="{FF2B5EF4-FFF2-40B4-BE49-F238E27FC236}">
                <a16:creationId xmlns:a16="http://schemas.microsoft.com/office/drawing/2014/main" id="{12ED26EC-FE78-4F5B-0C43-CCCD796FE4BB}"/>
              </a:ext>
            </a:extLst>
          </p:cNvPr>
          <p:cNvSpPr txBox="1"/>
          <p:nvPr/>
        </p:nvSpPr>
        <p:spPr>
          <a:xfrm>
            <a:off x="325120" y="314960"/>
            <a:ext cx="11541760" cy="769441"/>
          </a:xfrm>
          <a:prstGeom prst="rect">
            <a:avLst/>
          </a:prstGeom>
          <a:solidFill>
            <a:schemeClr val="bg1">
              <a:lumMod val="95000"/>
            </a:schemeClr>
          </a:solidFill>
        </p:spPr>
        <p:txBody>
          <a:bodyPr wrap="square" rtlCol="0">
            <a:spAutoFit/>
          </a:bodyPr>
          <a:lstStyle/>
          <a:p>
            <a:pPr algn="ctr"/>
            <a:endParaRPr lang="ru-RU" sz="8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ctr"/>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ПРИМЕНЕНИЕ НЕЙРОСЕТЕЙ В БИБЛИОТЕКАХ </a:t>
            </a:r>
            <a:endParaRPr lang="ru-RU" sz="3600" dirty="0">
              <a:solidFill>
                <a:srgbClr val="4B294B"/>
              </a:solidFill>
              <a:latin typeface="Lucida Sans Unicode" panose="020B0602030504020204" pitchFamily="34" charset="0"/>
              <a:cs typeface="Lucida Sans Unicode" panose="020B0602030504020204" pitchFamily="34" charset="0"/>
            </a:endParaRPr>
          </a:p>
        </p:txBody>
      </p:sp>
      <p:pic>
        <p:nvPicPr>
          <p:cNvPr id="5" name="Рисунок 4">
            <a:extLst>
              <a:ext uri="{FF2B5EF4-FFF2-40B4-BE49-F238E27FC236}">
                <a16:creationId xmlns:a16="http://schemas.microsoft.com/office/drawing/2014/main" id="{A5B385EF-72E9-0C75-ACCF-F33FF2B360AF}"/>
              </a:ext>
            </a:extLst>
          </p:cNvPr>
          <p:cNvPicPr>
            <a:picLocks noChangeAspect="1"/>
          </p:cNvPicPr>
          <p:nvPr/>
        </p:nvPicPr>
        <p:blipFill rotWithShape="1">
          <a:blip r:embed="rId3">
            <a:extLst>
              <a:ext uri="{28A0092B-C50C-407E-A947-70E740481C1C}">
                <a14:useLocalDpi xmlns:a14="http://schemas.microsoft.com/office/drawing/2010/main" val="0"/>
              </a:ext>
            </a:extLst>
          </a:blip>
          <a:srcRect l="28172" t="14695" r="6522" b="8027"/>
          <a:stretch/>
        </p:blipFill>
        <p:spPr>
          <a:xfrm>
            <a:off x="1519687" y="1873595"/>
            <a:ext cx="3011048" cy="4750765"/>
          </a:xfrm>
          <a:prstGeom prst="rect">
            <a:avLst/>
          </a:prstGeom>
          <a:ln w="28575">
            <a:solidFill>
              <a:srgbClr val="7030A0"/>
            </a:solidFill>
          </a:ln>
        </p:spPr>
      </p:pic>
      <p:pic>
        <p:nvPicPr>
          <p:cNvPr id="11" name="Рисунок 10">
            <a:extLst>
              <a:ext uri="{FF2B5EF4-FFF2-40B4-BE49-F238E27FC236}">
                <a16:creationId xmlns:a16="http://schemas.microsoft.com/office/drawing/2014/main" id="{A7A75808-CA09-7007-6CBB-C022128436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7235" y="2484640"/>
            <a:ext cx="5295078" cy="3528673"/>
          </a:xfrm>
          <a:prstGeom prst="rect">
            <a:avLst/>
          </a:prstGeom>
          <a:ln w="28575">
            <a:solidFill>
              <a:srgbClr val="7030A0"/>
            </a:solidFill>
          </a:ln>
        </p:spPr>
      </p:pic>
    </p:spTree>
    <p:extLst>
      <p:ext uri="{BB962C8B-B14F-4D97-AF65-F5344CB8AC3E}">
        <p14:creationId xmlns:p14="http://schemas.microsoft.com/office/powerpoint/2010/main" val="24191156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FB2C5-DAD7-A692-E5ED-B5740A720FC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346DE40-E139-28EA-8BB5-4082031F2BB0}"/>
              </a:ext>
            </a:extLst>
          </p:cNvPr>
          <p:cNvSpPr txBox="1"/>
          <p:nvPr/>
        </p:nvSpPr>
        <p:spPr>
          <a:xfrm>
            <a:off x="959498" y="1143264"/>
            <a:ext cx="10273003" cy="600164"/>
          </a:xfrm>
          <a:prstGeom prst="rect">
            <a:avLst/>
          </a:prstGeom>
          <a:noFill/>
        </p:spPr>
        <p:txBody>
          <a:bodyPr wrap="square" rtlCol="0">
            <a:spAutoFit/>
          </a:bodyPr>
          <a:lstStyle/>
          <a:p>
            <a:pPr algn="just">
              <a:lnSpc>
                <a:spcPct val="150000"/>
              </a:lnSpc>
            </a:pPr>
            <a:r>
              <a:rPr lang="ru-RU" sz="2400" b="1" kern="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 </a:t>
            </a:r>
            <a:r>
              <a:rPr lang="ru-RU" sz="2400" b="1" kern="0" dirty="0">
                <a:solidFill>
                  <a:srgbClr val="7B4983"/>
                </a:solidFill>
                <a:latin typeface="Lucida Sans Unicode" panose="020B0602030504020204" pitchFamily="34" charset="0"/>
                <a:ea typeface="Times New Roman" panose="02020603050405020304" pitchFamily="18" charset="0"/>
                <a:cs typeface="Lucida Sans Unicode" panose="020B0602030504020204" pitchFamily="34" charset="0"/>
              </a:rPr>
              <a:t>Э</a:t>
            </a:r>
            <a:r>
              <a:rPr lang="ru-RU" sz="2400" b="1" kern="0" dirty="0">
                <a:solidFill>
                  <a:srgbClr val="7B4983"/>
                </a:solidFill>
                <a:effectLst/>
                <a:latin typeface="Lucida Sans Unicode" panose="020B0602030504020204" pitchFamily="34" charset="0"/>
                <a:ea typeface="Times New Roman" panose="02020603050405020304" pitchFamily="18" charset="0"/>
                <a:cs typeface="Lucida Sans Unicode" panose="020B0602030504020204" pitchFamily="34" charset="0"/>
              </a:rPr>
              <a:t>ксперимент соединяющий поэзию и нейросеть</a:t>
            </a:r>
            <a:endParaRPr lang="ru-RU" sz="2400" b="1" i="0" strike="noStrike" baseline="0" dirty="0">
              <a:solidFill>
                <a:srgbClr val="7B4983"/>
              </a:solidFill>
              <a:latin typeface="Lucida Sans Unicode" panose="020B0602030504020204" pitchFamily="34" charset="0"/>
              <a:cs typeface="Lucida Sans Unicode" panose="020B0602030504020204" pitchFamily="34" charset="0"/>
            </a:endParaRPr>
          </a:p>
        </p:txBody>
      </p:sp>
      <p:sp>
        <p:nvSpPr>
          <p:cNvPr id="4" name="TextBox 3">
            <a:extLst>
              <a:ext uri="{FF2B5EF4-FFF2-40B4-BE49-F238E27FC236}">
                <a16:creationId xmlns:a16="http://schemas.microsoft.com/office/drawing/2014/main" id="{12ED26EC-FE78-4F5B-0C43-CCCD796FE4BB}"/>
              </a:ext>
            </a:extLst>
          </p:cNvPr>
          <p:cNvSpPr txBox="1"/>
          <p:nvPr/>
        </p:nvSpPr>
        <p:spPr>
          <a:xfrm>
            <a:off x="325120" y="314960"/>
            <a:ext cx="11541760" cy="769441"/>
          </a:xfrm>
          <a:prstGeom prst="rect">
            <a:avLst/>
          </a:prstGeom>
          <a:solidFill>
            <a:schemeClr val="bg1">
              <a:lumMod val="95000"/>
            </a:schemeClr>
          </a:solidFill>
        </p:spPr>
        <p:txBody>
          <a:bodyPr wrap="square" rtlCol="0">
            <a:spAutoFit/>
          </a:bodyPr>
          <a:lstStyle/>
          <a:p>
            <a:pPr algn="ctr"/>
            <a:endParaRPr lang="ru-RU" sz="800" b="1" i="0" u="none" strike="noStrike" baseline="0" dirty="0">
              <a:solidFill>
                <a:srgbClr val="4B294B"/>
              </a:solidFill>
              <a:latin typeface="Lucida Sans Unicode" panose="020B0602030504020204" pitchFamily="34" charset="0"/>
              <a:cs typeface="Lucida Sans Unicode" panose="020B0602030504020204" pitchFamily="34" charset="0"/>
            </a:endParaRPr>
          </a:p>
          <a:p>
            <a:pPr algn="ctr"/>
            <a:r>
              <a:rPr lang="ru-RU" sz="3600" b="1" i="0" u="none" strike="noStrike" baseline="0" dirty="0">
                <a:solidFill>
                  <a:srgbClr val="4B294B"/>
                </a:solidFill>
                <a:latin typeface="Lucida Sans Unicode" panose="020B0602030504020204" pitchFamily="34" charset="0"/>
                <a:cs typeface="Lucida Sans Unicode" panose="020B0602030504020204" pitchFamily="34" charset="0"/>
              </a:rPr>
              <a:t>ПРИМЕНЕНИЕ НЕЙРОСЕТЕЙ В БИБЛИОТЕКАХ </a:t>
            </a:r>
            <a:endParaRPr lang="ru-RU" sz="3600" dirty="0">
              <a:solidFill>
                <a:srgbClr val="4B294B"/>
              </a:solidFill>
              <a:latin typeface="Lucida Sans Unicode" panose="020B0602030504020204" pitchFamily="34" charset="0"/>
              <a:cs typeface="Lucida Sans Unicode" panose="020B0602030504020204" pitchFamily="34" charset="0"/>
            </a:endParaRPr>
          </a:p>
        </p:txBody>
      </p:sp>
      <p:pic>
        <p:nvPicPr>
          <p:cNvPr id="6" name="Рисунок 5">
            <a:extLst>
              <a:ext uri="{FF2B5EF4-FFF2-40B4-BE49-F238E27FC236}">
                <a16:creationId xmlns:a16="http://schemas.microsoft.com/office/drawing/2014/main" id="{F46C69B5-DA48-759E-7F33-92AFCF4060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56657" y="1802291"/>
            <a:ext cx="3510223" cy="4680297"/>
          </a:xfrm>
          <a:prstGeom prst="rect">
            <a:avLst/>
          </a:prstGeom>
          <a:ln w="28575">
            <a:solidFill>
              <a:srgbClr val="7030A0"/>
            </a:solidFill>
          </a:ln>
        </p:spPr>
      </p:pic>
      <p:pic>
        <p:nvPicPr>
          <p:cNvPr id="8" name="Рисунок 7">
            <a:extLst>
              <a:ext uri="{FF2B5EF4-FFF2-40B4-BE49-F238E27FC236}">
                <a16:creationId xmlns:a16="http://schemas.microsoft.com/office/drawing/2014/main" id="{6E2B4FD2-C54B-CE57-E712-31AB34E24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3426" y="2060485"/>
            <a:ext cx="6669055" cy="4349929"/>
          </a:xfrm>
          <a:prstGeom prst="rect">
            <a:avLst/>
          </a:prstGeom>
          <a:ln w="28575">
            <a:solidFill>
              <a:srgbClr val="7030A0"/>
            </a:solidFill>
          </a:ln>
        </p:spPr>
      </p:pic>
    </p:spTree>
    <p:extLst>
      <p:ext uri="{BB962C8B-B14F-4D97-AF65-F5344CB8AC3E}">
        <p14:creationId xmlns:p14="http://schemas.microsoft.com/office/powerpoint/2010/main" val="25614016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1883</TotalTime>
  <Words>1401</Words>
  <Application>Microsoft Office PowerPoint</Application>
  <PresentationFormat>Широкоэкранный</PresentationFormat>
  <Paragraphs>231</Paragraphs>
  <Slides>43</Slides>
  <Notes>11</Notes>
  <HiddenSlides>0</HiddenSlides>
  <MMClips>0</MMClips>
  <ScaleCrop>false</ScaleCrop>
  <HeadingPairs>
    <vt:vector size="6" baseType="variant">
      <vt:variant>
        <vt:lpstr>Использованные шрифты</vt:lpstr>
      </vt:variant>
      <vt:variant>
        <vt:i4>7</vt:i4>
      </vt:variant>
      <vt:variant>
        <vt:lpstr>Тема</vt:lpstr>
      </vt:variant>
      <vt:variant>
        <vt:i4>1</vt:i4>
      </vt:variant>
      <vt:variant>
        <vt:lpstr>Заголовки слайдов</vt:lpstr>
      </vt:variant>
      <vt:variant>
        <vt:i4>43</vt:i4>
      </vt:variant>
    </vt:vector>
  </HeadingPairs>
  <TitlesOfParts>
    <vt:vector size="51" baseType="lpstr">
      <vt:lpstr>Arial</vt:lpstr>
      <vt:lpstr>Calibri</vt:lpstr>
      <vt:lpstr>Calibri Light</vt:lpstr>
      <vt:lpstr>HK Grotesk</vt:lpstr>
      <vt:lpstr>HKGrotesk-Bold</vt:lpstr>
      <vt:lpstr>Lucida Sans Unicode</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filialcrb-26</dc:creator>
  <cp:lastModifiedBy>filialcrb-26</cp:lastModifiedBy>
  <cp:revision>13</cp:revision>
  <dcterms:created xsi:type="dcterms:W3CDTF">2024-03-14T07:31:08Z</dcterms:created>
  <dcterms:modified xsi:type="dcterms:W3CDTF">2024-04-01T07:55:01Z</dcterms:modified>
</cp:coreProperties>
</file>